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3" r:id="rId10"/>
    <p:sldId id="261" r:id="rId11"/>
    <p:sldId id="267" r:id="rId12"/>
    <p:sldId id="268" r:id="rId13"/>
    <p:sldId id="266" r:id="rId14"/>
    <p:sldId id="265" r:id="rId15"/>
    <p:sldId id="264" r:id="rId16"/>
    <p:sldId id="262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59"/>
    <a:srgbClr val="D5DAE6"/>
    <a:srgbClr val="0A0A0A"/>
    <a:srgbClr val="B6292A"/>
    <a:srgbClr val="337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4658"/>
  </p:normalViewPr>
  <p:slideViewPr>
    <p:cSldViewPr snapToGrid="0" snapToObjects="1">
      <p:cViewPr varScale="1">
        <p:scale>
          <a:sx n="57" d="100"/>
          <a:sy n="57" d="100"/>
        </p:scale>
        <p:origin x="72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CD468-AAD9-4D77-A344-D50B235FE7D0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E72CB-F838-42AA-AA96-C3B51EF65FA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06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72CB-F838-42AA-AA96-C3B51EF65F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8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23EE-EA5A-7E45-9F3B-73870CE6B14C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528-9B39-1B46-90FB-FC4341B86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18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23EE-EA5A-7E45-9F3B-73870CE6B14C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528-9B39-1B46-90FB-FC4341B86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92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23EE-EA5A-7E45-9F3B-73870CE6B14C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528-9B39-1B46-90FB-FC4341B86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24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23EE-EA5A-7E45-9F3B-73870CE6B14C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528-9B39-1B46-90FB-FC4341B86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36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23EE-EA5A-7E45-9F3B-73870CE6B14C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528-9B39-1B46-90FB-FC4341B86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43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23EE-EA5A-7E45-9F3B-73870CE6B14C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528-9B39-1B46-90FB-FC4341B86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21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23EE-EA5A-7E45-9F3B-73870CE6B14C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528-9B39-1B46-90FB-FC4341B86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30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23EE-EA5A-7E45-9F3B-73870CE6B14C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528-9B39-1B46-90FB-FC4341B86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97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23EE-EA5A-7E45-9F3B-73870CE6B14C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528-9B39-1B46-90FB-FC4341B86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40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23EE-EA5A-7E45-9F3B-73870CE6B14C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528-9B39-1B46-90FB-FC4341B86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78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23EE-EA5A-7E45-9F3B-73870CE6B14C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528-9B39-1B46-90FB-FC4341B86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15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23EE-EA5A-7E45-9F3B-73870CE6B14C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82528-9B39-1B46-90FB-FC4341B86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26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vestiti, persona, uomo, interno&#10;&#10;Descrizione generata automaticamente">
            <a:extLst>
              <a:ext uri="{FF2B5EF4-FFF2-40B4-BE49-F238E27FC236}">
                <a16:creationId xmlns:a16="http://schemas.microsoft.com/office/drawing/2014/main" id="{9FD66A63-DAB3-C4B4-F405-84728A38D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10" y="-19356"/>
            <a:ext cx="10318615" cy="687735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6A6DC9BF-CEF6-A031-08CF-A918DA3E6CC3}"/>
              </a:ext>
            </a:extLst>
          </p:cNvPr>
          <p:cNvSpPr/>
          <p:nvPr/>
        </p:nvSpPr>
        <p:spPr>
          <a:xfrm>
            <a:off x="-121246" y="5109902"/>
            <a:ext cx="10056088" cy="1401070"/>
          </a:xfrm>
          <a:prstGeom prst="rect">
            <a:avLst/>
          </a:prstGeom>
          <a:solidFill>
            <a:srgbClr val="17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dirty="0">
              <a:solidFill>
                <a:srgbClr val="17408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7CA61D1-55A2-1C45-8B24-7A3A1184D4BE}"/>
              </a:ext>
            </a:extLst>
          </p:cNvPr>
          <p:cNvSpPr>
            <a:spLocks/>
          </p:cNvSpPr>
          <p:nvPr/>
        </p:nvSpPr>
        <p:spPr>
          <a:xfrm>
            <a:off x="-121246" y="191246"/>
            <a:ext cx="10056088" cy="1040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dirty="0"/>
          </a:p>
        </p:txBody>
      </p:sp>
      <p:sp>
        <p:nvSpPr>
          <p:cNvPr id="8" name="Casella di testo 9">
            <a:extLst>
              <a:ext uri="{FF2B5EF4-FFF2-40B4-BE49-F238E27FC236}">
                <a16:creationId xmlns:a16="http://schemas.microsoft.com/office/drawing/2014/main" id="{A73CD6E1-62D4-714B-B9C6-9BE109D40940}"/>
              </a:ext>
            </a:extLst>
          </p:cNvPr>
          <p:cNvSpPr txBox="1"/>
          <p:nvPr/>
        </p:nvSpPr>
        <p:spPr>
          <a:xfrm>
            <a:off x="0" y="5341253"/>
            <a:ext cx="9924710" cy="10932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1">
              <a:buSzPts val="1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Agenda Ligh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Presentation of </a:t>
            </a:r>
            <a:r>
              <a:rPr lang="en-US" sz="2400" dirty="0" err="1">
                <a:solidFill>
                  <a:schemeClr val="bg1"/>
                </a:solidFill>
                <a:effectLst/>
                <a:latin typeface="Agenda Ligh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chemeClr val="bg1"/>
                </a:solidFill>
                <a:effectLst/>
                <a:latin typeface="Agenda Ligh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Market insertion and Active Policies in Region Lombardy ( people with disabilities- </a:t>
            </a:r>
            <a:r>
              <a:rPr lang="en-US" sz="2400" dirty="0" err="1">
                <a:solidFill>
                  <a:schemeClr val="bg1"/>
                </a:solidFill>
                <a:effectLst/>
                <a:latin typeface="Agenda Ligh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PwD</a:t>
            </a:r>
            <a:r>
              <a:rPr lang="en-US" sz="2400" dirty="0">
                <a:solidFill>
                  <a:schemeClr val="bg1"/>
                </a:solidFill>
                <a:latin typeface="Agenda Ligh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dirty="0">
                <a:solidFill>
                  <a:schemeClr val="bg1"/>
                </a:solidFill>
                <a:latin typeface="Agenda Light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Dott.ssa Fulvia Mentil </a:t>
            </a:r>
            <a:endParaRPr lang="it-IT" dirty="0">
              <a:solidFill>
                <a:schemeClr val="bg1"/>
              </a:solidFill>
              <a:latin typeface="Agenda Light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buSzPts val="1000"/>
              <a:tabLst>
                <a:tab pos="914400" algn="l"/>
              </a:tabLst>
            </a:pPr>
            <a:endParaRPr lang="en-US" dirty="0">
              <a:solidFill>
                <a:schemeClr val="bg1"/>
              </a:solidFill>
              <a:effectLst/>
              <a:latin typeface="Agenda Light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 descr="Immagine che contiene Carattere, calligrafia, tipografia, design&#10;&#10;Descrizione generata automaticamente">
            <a:extLst>
              <a:ext uri="{FF2B5EF4-FFF2-40B4-BE49-F238E27FC236}">
                <a16:creationId xmlns:a16="http://schemas.microsoft.com/office/drawing/2014/main" id="{5C3D381F-FE5B-C7FD-5EE5-858192932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731" y="423493"/>
            <a:ext cx="994538" cy="57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2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7E78A-536B-F6AE-9692-4B2D2FED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6717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MOST USED SERVICES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A69757-F560-1AF0-896B-0DD1218E7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92843"/>
            <a:ext cx="8543925" cy="381993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genda Light" pitchFamily="50" charset="0"/>
              </a:rPr>
              <a:t>Personalized learning paths for individuals</a:t>
            </a:r>
            <a:r>
              <a:rPr lang="en-US" sz="2800" dirty="0">
                <a:latin typeface="Agenda Light" pitchFamily="50" charset="0"/>
              </a:rPr>
              <a:t>, </a:t>
            </a:r>
          </a:p>
          <a:p>
            <a:r>
              <a:rPr lang="en-US" sz="1400" dirty="0">
                <a:latin typeface="Agenda Light" pitchFamily="50" charset="0"/>
              </a:rPr>
              <a:t>Initial assessment: evaluating </a:t>
            </a:r>
            <a:r>
              <a:rPr lang="en-US" sz="1400" dirty="0" err="1">
                <a:latin typeface="Agenda Light" pitchFamily="50" charset="0"/>
              </a:rPr>
              <a:t>PwD</a:t>
            </a:r>
            <a:r>
              <a:rPr lang="en-US" sz="1400" dirty="0">
                <a:latin typeface="Agenda Light" pitchFamily="50" charset="0"/>
              </a:rPr>
              <a:t> needs and competences and identifying potential barriers to inclusion and retention</a:t>
            </a:r>
          </a:p>
          <a:p>
            <a:r>
              <a:rPr lang="en-US" sz="1400" dirty="0">
                <a:latin typeface="Agenda Light" pitchFamily="50" charset="0"/>
              </a:rPr>
              <a:t>Personalized plans to develop tailored  strategies to address specific needs providing targeted support </a:t>
            </a:r>
          </a:p>
          <a:p>
            <a:r>
              <a:rPr lang="en-US" sz="1400" dirty="0">
                <a:latin typeface="Agenda Light" pitchFamily="50" charset="0"/>
              </a:rPr>
              <a:t>Training and education ( for SME’S) offering workshop to educate employer/employees on inclusion, diversity and  retention best practices </a:t>
            </a:r>
          </a:p>
          <a:p>
            <a:r>
              <a:rPr lang="en-US" sz="1400" dirty="0">
                <a:latin typeface="Agenda Light" pitchFamily="50" charset="0"/>
              </a:rPr>
              <a:t>Training and education ( </a:t>
            </a:r>
            <a:r>
              <a:rPr lang="en-US" sz="1400" dirty="0" err="1">
                <a:latin typeface="Agenda Light" pitchFamily="50" charset="0"/>
              </a:rPr>
              <a:t>PwD</a:t>
            </a:r>
            <a:r>
              <a:rPr lang="en-US" sz="1400" dirty="0">
                <a:latin typeface="Agenda Light" pitchFamily="50" charset="0"/>
              </a:rPr>
              <a:t>) offering upskilling , digital training to develop in demand skills</a:t>
            </a:r>
          </a:p>
          <a:p>
            <a:r>
              <a:rPr lang="en-US" sz="1400" dirty="0">
                <a:latin typeface="Agenda Light" pitchFamily="50" charset="0"/>
              </a:rPr>
              <a:t>Mentoring and coaching : providing guidance and support to overcome working challenges </a:t>
            </a:r>
          </a:p>
          <a:p>
            <a:r>
              <a:rPr lang="it-IT" sz="1400" dirty="0">
                <a:latin typeface="Agenda Light" pitchFamily="50" charset="0"/>
              </a:rPr>
              <a:t>Internship and placement </a:t>
            </a:r>
          </a:p>
          <a:p>
            <a:r>
              <a:rPr lang="it-IT" b="1" dirty="0" err="1">
                <a:latin typeface="Agenda Light" pitchFamily="50" charset="0"/>
              </a:rPr>
              <a:t>Hiring</a:t>
            </a:r>
            <a:r>
              <a:rPr lang="it-IT" b="1" dirty="0">
                <a:latin typeface="Agenda Light" pitchFamily="50" charset="0"/>
              </a:rPr>
              <a:t> Incentives and </a:t>
            </a:r>
            <a:r>
              <a:rPr lang="it-IT" b="1" dirty="0" err="1">
                <a:latin typeface="Agenda Light" pitchFamily="50" charset="0"/>
              </a:rPr>
              <a:t>Contribution</a:t>
            </a:r>
            <a:r>
              <a:rPr lang="it-IT" b="1" dirty="0">
                <a:latin typeface="Agenda Light" pitchFamily="50" charset="0"/>
              </a:rPr>
              <a:t> for </a:t>
            </a:r>
            <a:r>
              <a:rPr lang="it-IT" b="1" dirty="0" err="1">
                <a:latin typeface="Agenda Light" pitchFamily="50" charset="0"/>
              </a:rPr>
              <a:t>Intership</a:t>
            </a:r>
            <a:r>
              <a:rPr lang="it-IT" b="1" dirty="0">
                <a:latin typeface="Agenda Light" pitchFamily="50" charset="0"/>
              </a:rPr>
              <a:t> </a:t>
            </a:r>
            <a:endParaRPr lang="it-IT" sz="2800" b="1" dirty="0">
              <a:latin typeface="Agenda Light" pitchFamily="50" charset="0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165368A-AE6B-25A8-3FD0-7B4DDF64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1170"/>
            <a:ext cx="9906000" cy="9814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F79FA3F-AE8E-3B93-2363-EB886632E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800" y="6077181"/>
            <a:ext cx="81083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8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43501-8FF3-AD1E-5C09-10C22925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CONCLUSION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0E3145-5820-BC08-D884-81B7D952C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0" indent="0" algn="ctr">
              <a:buNone/>
            </a:pPr>
            <a:r>
              <a:rPr lang="it-IT" dirty="0"/>
              <a:t>Not </a:t>
            </a:r>
            <a:r>
              <a:rPr lang="it-IT" dirty="0" err="1"/>
              <a:t>everyone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abilities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comes</a:t>
            </a:r>
            <a:r>
              <a:rPr lang="it-IT" dirty="0"/>
              <a:t> to «</a:t>
            </a:r>
            <a:r>
              <a:rPr lang="it-IT" i="1" dirty="0" err="1"/>
              <a:t>traditional</a:t>
            </a:r>
            <a:r>
              <a:rPr lang="it-IT" i="1" dirty="0"/>
              <a:t>»</a:t>
            </a:r>
            <a:r>
              <a:rPr lang="it-IT" dirty="0"/>
              <a:t> </a:t>
            </a:r>
            <a:r>
              <a:rPr lang="it-IT" dirty="0" err="1"/>
              <a:t>employment</a:t>
            </a:r>
            <a:r>
              <a:rPr lang="it-IT" dirty="0"/>
              <a:t> </a:t>
            </a:r>
            <a:r>
              <a:rPr lang="it-IT" dirty="0" err="1"/>
              <a:t>especially</a:t>
            </a:r>
            <a:r>
              <a:rPr lang="it-IT" dirty="0"/>
              <a:t> in a </a:t>
            </a:r>
            <a:r>
              <a:rPr lang="it-IT" dirty="0" err="1"/>
              <a:t>rapidely</a:t>
            </a:r>
            <a:r>
              <a:rPr lang="it-IT" dirty="0"/>
              <a:t> </a:t>
            </a:r>
            <a:r>
              <a:rPr lang="it-IT" dirty="0" err="1"/>
              <a:t>evolving</a:t>
            </a:r>
            <a:r>
              <a:rPr lang="it-IT" dirty="0"/>
              <a:t> </a:t>
            </a:r>
            <a:r>
              <a:rPr lang="it-IT" dirty="0" err="1"/>
              <a:t>digital</a:t>
            </a:r>
            <a:r>
              <a:rPr lang="it-IT" dirty="0"/>
              <a:t> society . </a:t>
            </a:r>
          </a:p>
          <a:p>
            <a:pPr marL="0" indent="0" algn="ctr">
              <a:buNone/>
            </a:pPr>
            <a:r>
              <a:rPr lang="it-IT" dirty="0" err="1"/>
              <a:t>However</a:t>
            </a:r>
            <a:r>
              <a:rPr lang="it-IT" dirty="0"/>
              <a:t> </a:t>
            </a:r>
            <a:r>
              <a:rPr lang="it-IT" dirty="0" err="1"/>
              <a:t>everyone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something</a:t>
            </a:r>
            <a:r>
              <a:rPr lang="it-IT" dirty="0"/>
              <a:t> </a:t>
            </a:r>
            <a:r>
              <a:rPr lang="it-IT" dirty="0" err="1"/>
              <a:t>valuable</a:t>
            </a:r>
            <a:r>
              <a:rPr lang="it-IT" dirty="0"/>
              <a:t> to </a:t>
            </a:r>
            <a:r>
              <a:rPr lang="it-IT" dirty="0" err="1"/>
              <a:t>offer</a:t>
            </a:r>
            <a:r>
              <a:rPr lang="it-IT" dirty="0"/>
              <a:t>, </a:t>
            </a:r>
          </a:p>
          <a:p>
            <a:pPr marL="0" indent="0" algn="ctr">
              <a:buNone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strive</a:t>
            </a:r>
            <a:r>
              <a:rPr lang="it-IT" dirty="0"/>
              <a:t> to create a society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recognize</a:t>
            </a:r>
            <a:r>
              <a:rPr lang="it-IT" dirty="0"/>
              <a:t> and support </a:t>
            </a:r>
            <a:r>
              <a:rPr lang="it-IT" dirty="0" err="1"/>
              <a:t>those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contribution</a:t>
            </a:r>
            <a:r>
              <a:rPr lang="it-IT" dirty="0"/>
              <a:t>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		Thanks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193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89EBC6-AA6E-324B-DDDA-ECD3B312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53E764-77C1-EBBA-7929-86B69F59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16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B2CCD7-7315-F941-EE30-99D3CDEC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5CF9A1-30B6-652F-06EE-39BD097DD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40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805356-6DBF-10AB-FB80-4B1D94B7BCCF}"/>
              </a:ext>
            </a:extLst>
          </p:cNvPr>
          <p:cNvSpPr txBox="1"/>
          <p:nvPr/>
        </p:nvSpPr>
        <p:spPr>
          <a:xfrm>
            <a:off x="12851" y="173378"/>
            <a:ext cx="9893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3559"/>
                </a:solidFill>
                <a:latin typeface="Agenda" pitchFamily="50" charset="0"/>
              </a:rPr>
              <a:t>PRINCIPLE of the  REGULATORY FRAMEWORK IN ITALY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147BA4-B031-6723-7E5A-0A0836F8E651}"/>
              </a:ext>
            </a:extLst>
          </p:cNvPr>
          <p:cNvSpPr txBox="1"/>
          <p:nvPr/>
        </p:nvSpPr>
        <p:spPr>
          <a:xfrm>
            <a:off x="154238" y="834252"/>
            <a:ext cx="973891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it-IT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ADMINISTRATIVE DECENTRALIZATION IN THE MATTER OF LABOR POLICIES AND PROFESSIONAL TRAINING (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distribution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competences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in relation to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employment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services and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active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policies)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800" b="1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State 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: legislative competence in the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matter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of the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labor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market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the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responsibility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of the State     (for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example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LEP -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essential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levels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of performance)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b="1" dirty="0" err="1">
                <a:latin typeface="Agend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Regions</a:t>
            </a:r>
            <a:r>
              <a:rPr lang="it-IT" b="1" dirty="0">
                <a:latin typeface="Agend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increasingly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administrative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competence and “</a:t>
            </a:r>
            <a:r>
              <a:rPr lang="it-IT" sz="1800" b="1" i="1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concurrent</a:t>
            </a:r>
            <a:r>
              <a:rPr lang="it-IT" sz="1800" b="1" i="1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" </a:t>
            </a:r>
            <a:r>
              <a:rPr lang="it-IT" sz="1800" b="1" i="1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regional</a:t>
            </a:r>
            <a:r>
              <a:rPr lang="it-IT" sz="1800" b="1" i="1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competence  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in the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matter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active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labor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policies and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employment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services, </a:t>
            </a:r>
            <a:r>
              <a:rPr lang="it-IT" sz="18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professional</a:t>
            </a: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training . Legislative competence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18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L22/2006 – </a:t>
            </a:r>
            <a:r>
              <a:rPr lang="it-IT" sz="1800" b="1" i="1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Lombardy</a:t>
            </a:r>
            <a:r>
              <a:rPr lang="it-IT" sz="1800" b="1" i="1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it-IT" sz="1800" b="1" i="1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egion</a:t>
            </a:r>
            <a:r>
              <a:rPr lang="it-IT" sz="1800" b="1" i="1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i="1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implements</a:t>
            </a:r>
            <a:r>
              <a:rPr lang="it-IT" sz="1800" b="1" i="1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i="1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interventions</a:t>
            </a:r>
            <a:r>
              <a:rPr lang="it-IT" sz="1800" b="1" i="1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i="1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aimed</a:t>
            </a:r>
            <a:r>
              <a:rPr lang="it-IT" sz="1800" b="1" i="1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i="1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at</a:t>
            </a:r>
            <a:r>
              <a:rPr lang="it-IT" sz="1800" b="1" i="1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i="1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promoting</a:t>
            </a:r>
            <a:r>
              <a:rPr lang="it-IT" sz="1800" b="1" i="1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i="1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employment</a:t>
            </a:r>
            <a:r>
              <a:rPr lang="it-IT" sz="1800" b="1" i="1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i="1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it-IT" sz="1800" b="1" i="1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it-IT" sz="1800" b="1" i="1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fostering</a:t>
            </a:r>
            <a:r>
              <a:rPr lang="it-IT" sz="1800" b="1" i="1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the </a:t>
            </a:r>
            <a:r>
              <a:rPr lang="it-IT" sz="1800" b="1" i="1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condition</a:t>
            </a:r>
            <a:r>
              <a:rPr lang="it-IT" sz="1800" b="1" i="1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making work </a:t>
            </a:r>
            <a:r>
              <a:rPr lang="it-IT" sz="1800" b="1" i="1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effective</a:t>
            </a:r>
            <a:r>
              <a:rPr lang="it-IT" sz="1800" b="1" i="1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b="1" i="1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Customisation</a:t>
            </a:r>
            <a:r>
              <a:rPr lang="it-IT" b="1" i="1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( </a:t>
            </a:r>
            <a:r>
              <a:rPr lang="it-IT" b="1" i="1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programs</a:t>
            </a:r>
            <a:r>
              <a:rPr lang="it-IT" b="1" i="1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for </a:t>
            </a:r>
            <a:r>
              <a:rPr lang="it-IT" b="1" i="1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PwD</a:t>
            </a:r>
            <a:r>
              <a:rPr lang="it-IT" b="1" i="1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it-IT" b="1" i="1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SMEs</a:t>
            </a:r>
            <a:r>
              <a:rPr lang="it-IT" b="1" i="1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b="1" i="1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Social </a:t>
            </a:r>
            <a:r>
              <a:rPr lang="it-IT" b="1" i="1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inclusion</a:t>
            </a:r>
            <a:r>
              <a:rPr lang="it-IT" b="1" i="1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it-IT" sz="1800" b="1" i="1" dirty="0">
              <a:effectLst/>
              <a:latin typeface="Agenda Light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BAE1807-BEBC-F9B2-AF39-95542BC3AC98}"/>
              </a:ext>
            </a:extLst>
          </p:cNvPr>
          <p:cNvSpPr/>
          <p:nvPr/>
        </p:nvSpPr>
        <p:spPr>
          <a:xfrm>
            <a:off x="-91440" y="5868745"/>
            <a:ext cx="10068560" cy="1000413"/>
          </a:xfrm>
          <a:prstGeom prst="rect">
            <a:avLst/>
          </a:prstGeom>
          <a:solidFill>
            <a:srgbClr val="17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B6292A"/>
              </a:solidFill>
            </a:endParaRP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444F4478-647C-E080-7BE9-7F56D9457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8668" y="6134018"/>
            <a:ext cx="810803" cy="4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9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A7184-9324-9516-9EB0-298D30CE0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5256B9-7CEC-9252-70D7-51C03A0AF8A7}"/>
              </a:ext>
            </a:extLst>
          </p:cNvPr>
          <p:cNvSpPr txBox="1"/>
          <p:nvPr/>
        </p:nvSpPr>
        <p:spPr>
          <a:xfrm>
            <a:off x="12851" y="173378"/>
            <a:ext cx="9893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3559"/>
                </a:solidFill>
                <a:latin typeface="Agenda" pitchFamily="50" charset="0"/>
              </a:rPr>
              <a:t>STAKEHOLDERS</a:t>
            </a:r>
            <a:r>
              <a:rPr lang="it-IT" sz="4000" dirty="0">
                <a:solidFill>
                  <a:srgbClr val="003559"/>
                </a:solidFill>
                <a:latin typeface="Agenda" pitchFamily="50" charset="0"/>
              </a:rPr>
              <a:t>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05738FF-2FD8-A81D-21E5-223434366305}"/>
              </a:ext>
            </a:extLst>
          </p:cNvPr>
          <p:cNvSpPr/>
          <p:nvPr/>
        </p:nvSpPr>
        <p:spPr>
          <a:xfrm>
            <a:off x="-91440" y="5868745"/>
            <a:ext cx="10068560" cy="1000413"/>
          </a:xfrm>
          <a:prstGeom prst="rect">
            <a:avLst/>
          </a:prstGeom>
          <a:solidFill>
            <a:srgbClr val="17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B6292A"/>
              </a:solidFill>
            </a:endParaRP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2541B882-1F84-40D2-F533-F39AF33EA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8668" y="6134018"/>
            <a:ext cx="810803" cy="4658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C41A78D-60C2-B820-C500-0B0E82AC2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32" y="898470"/>
            <a:ext cx="2560542" cy="1234547"/>
          </a:xfrm>
          <a:prstGeom prst="rect">
            <a:avLst/>
          </a:prstGeom>
        </p:spPr>
      </p:pic>
      <p:sp>
        <p:nvSpPr>
          <p:cNvPr id="9" name="Rettangolo con un angolo ritagliato 8">
            <a:extLst>
              <a:ext uri="{FF2B5EF4-FFF2-40B4-BE49-F238E27FC236}">
                <a16:creationId xmlns:a16="http://schemas.microsoft.com/office/drawing/2014/main" id="{FFBA6805-0F6F-1B1B-7C8C-58750E131A3F}"/>
              </a:ext>
            </a:extLst>
          </p:cNvPr>
          <p:cNvSpPr/>
          <p:nvPr/>
        </p:nvSpPr>
        <p:spPr>
          <a:xfrm>
            <a:off x="3244646" y="1071716"/>
            <a:ext cx="3057832" cy="78654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in-house </a:t>
            </a:r>
            <a:r>
              <a:rPr lang="it-IT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entity</a:t>
            </a:r>
            <a:r>
              <a:rPr lang="it-I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the </a:t>
            </a:r>
            <a:r>
              <a:rPr lang="it-IT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Ministry</a:t>
            </a:r>
            <a:r>
              <a:rPr lang="it-I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Labour and Social Policies. </a:t>
            </a:r>
            <a:endParaRPr lang="it-IT" dirty="0"/>
          </a:p>
        </p:txBody>
      </p:sp>
      <p:pic>
        <p:nvPicPr>
          <p:cNvPr id="1028" name="Picture 4" descr="Place branding: come è nato il logo della Regione Lombardia">
            <a:extLst>
              <a:ext uri="{FF2B5EF4-FFF2-40B4-BE49-F238E27FC236}">
                <a16:creationId xmlns:a16="http://schemas.microsoft.com/office/drawing/2014/main" id="{01872CCF-DC2F-916A-14C7-6A495B105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04" y="2045830"/>
            <a:ext cx="3313853" cy="16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aborazione 9">
            <a:extLst>
              <a:ext uri="{FF2B5EF4-FFF2-40B4-BE49-F238E27FC236}">
                <a16:creationId xmlns:a16="http://schemas.microsoft.com/office/drawing/2014/main" id="{62EBBBF5-74D2-E88F-4456-C4A40534C6F0}"/>
              </a:ext>
            </a:extLst>
          </p:cNvPr>
          <p:cNvSpPr/>
          <p:nvPr/>
        </p:nvSpPr>
        <p:spPr>
          <a:xfrm>
            <a:off x="7089058" y="1071716"/>
            <a:ext cx="2222090" cy="216309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Assistance and support </a:t>
            </a:r>
          </a:p>
          <a:p>
            <a:pPr algn="ctr"/>
            <a:r>
              <a:rPr lang="it-IT" sz="14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it-IT" sz="14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Regions</a:t>
            </a:r>
            <a:r>
              <a:rPr lang="it-IT" sz="14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it-IT" sz="14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Autonomous</a:t>
            </a:r>
            <a:r>
              <a:rPr lang="it-IT" sz="14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Provinces</a:t>
            </a:r>
            <a:r>
              <a:rPr lang="it-IT" sz="14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in the design and </a:t>
            </a:r>
            <a:r>
              <a:rPr lang="it-IT" sz="14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implementation</a:t>
            </a:r>
            <a:r>
              <a:rPr lang="it-IT" sz="14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of innovative </a:t>
            </a:r>
            <a:r>
              <a:rPr lang="it-IT" sz="14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solutions</a:t>
            </a:r>
            <a:r>
              <a:rPr lang="it-IT" sz="14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for the </a:t>
            </a:r>
            <a:r>
              <a:rPr lang="it-IT" sz="14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improvement</a:t>
            </a:r>
            <a:r>
              <a:rPr lang="it-IT" sz="14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of the </a:t>
            </a:r>
            <a:r>
              <a:rPr lang="it-IT" sz="14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active</a:t>
            </a:r>
            <a:r>
              <a:rPr lang="it-IT" sz="14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labor</a:t>
            </a:r>
            <a:r>
              <a:rPr lang="it-IT" sz="14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market policies system.</a:t>
            </a:r>
            <a:endParaRPr lang="it-IT" sz="1400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DAF285C-2107-D7F1-58CD-7FA0696A424A}"/>
              </a:ext>
            </a:extLst>
          </p:cNvPr>
          <p:cNvSpPr/>
          <p:nvPr/>
        </p:nvSpPr>
        <p:spPr>
          <a:xfrm>
            <a:off x="667831" y="3925225"/>
            <a:ext cx="2222090" cy="14551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Employment</a:t>
            </a:r>
            <a:r>
              <a:rPr lang="it-IT" dirty="0"/>
              <a:t> service </a:t>
            </a:r>
            <a:r>
              <a:rPr lang="it-IT" sz="1600" dirty="0"/>
              <a:t>( public) 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AB9BFDA-8ECF-E7BC-01EF-3350944DF515}"/>
              </a:ext>
            </a:extLst>
          </p:cNvPr>
          <p:cNvSpPr/>
          <p:nvPr/>
        </p:nvSpPr>
        <p:spPr>
          <a:xfrm>
            <a:off x="3539613" y="3893574"/>
            <a:ext cx="2762865" cy="14551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/>
              <a:t>( private) </a:t>
            </a:r>
            <a:r>
              <a:rPr lang="en-US" sz="1600" dirty="0"/>
              <a:t>Accredited Operators for Employment and Training services – example – FONDAZIONE LUIGI CLERICI </a:t>
            </a:r>
            <a:endParaRPr lang="it-IT" sz="160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CF653A8-74C7-201E-2E0B-A94CB1D2F9ED}"/>
              </a:ext>
            </a:extLst>
          </p:cNvPr>
          <p:cNvSpPr/>
          <p:nvPr/>
        </p:nvSpPr>
        <p:spPr>
          <a:xfrm>
            <a:off x="7207045" y="3775587"/>
            <a:ext cx="2202426" cy="18976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Provide</a:t>
            </a:r>
            <a:r>
              <a:rPr lang="it-IT" dirty="0"/>
              <a:t> </a:t>
            </a:r>
            <a:r>
              <a:rPr lang="it-IT" dirty="0" err="1"/>
              <a:t>essential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 of performance services . NO </a:t>
            </a:r>
            <a:r>
              <a:rPr lang="it-IT" dirty="0" err="1"/>
              <a:t>administration</a:t>
            </a:r>
            <a:r>
              <a:rPr lang="it-IT" dirty="0"/>
              <a:t> of </a:t>
            </a:r>
            <a:r>
              <a:rPr lang="it-IT" dirty="0" err="1"/>
              <a:t>unemployment</a:t>
            </a:r>
            <a:r>
              <a:rPr lang="it-IT" dirty="0"/>
              <a:t> benefits </a:t>
            </a:r>
            <a:r>
              <a:rPr lang="it-IT" sz="900" dirty="0"/>
              <a:t>( </a:t>
            </a:r>
            <a:r>
              <a:rPr lang="it-IT" sz="900" dirty="0" err="1"/>
              <a:t>income</a:t>
            </a:r>
            <a:r>
              <a:rPr lang="it-IT" sz="900" dirty="0"/>
              <a:t> </a:t>
            </a:r>
            <a:r>
              <a:rPr lang="it-IT" sz="900" dirty="0" err="1"/>
              <a:t>suport</a:t>
            </a:r>
            <a:r>
              <a:rPr lang="it-IT" sz="9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2070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FB4C4-0B0E-BB23-B099-30D3F20AB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1EF889-8BE5-99FE-1E6D-E067280B2862}"/>
              </a:ext>
            </a:extLst>
          </p:cNvPr>
          <p:cNvSpPr txBox="1"/>
          <p:nvPr/>
        </p:nvSpPr>
        <p:spPr>
          <a:xfrm>
            <a:off x="734370" y="326421"/>
            <a:ext cx="857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3559"/>
                </a:solidFill>
                <a:latin typeface="Agenda" pitchFamily="50" charset="0"/>
              </a:rPr>
              <a:t>ESSENTIAL LEVEL OF PERFORMANCE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D0C7EB-09C9-2CCC-865B-AC4A0733DD39}"/>
              </a:ext>
            </a:extLst>
          </p:cNvPr>
          <p:cNvSpPr txBox="1"/>
          <p:nvPr/>
        </p:nvSpPr>
        <p:spPr>
          <a:xfrm>
            <a:off x="154238" y="834252"/>
            <a:ext cx="973891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1200" b="1" dirty="0">
                <a:highlight>
                  <a:srgbClr val="FFFF00"/>
                </a:highlight>
                <a:latin typeface="Agenda Light" pitchFamily="50" charset="0"/>
                <a:ea typeface="Calibri" panose="020F0502020204030204" pitchFamily="34" charset="0"/>
              </a:rPr>
              <a:t>To UNEMPLOYED PEOPLE ( WITH DISABILITY OR NOT)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b="1" dirty="0">
                <a:latin typeface="Agenda Light" pitchFamily="50" charset="0"/>
                <a:ea typeface="Calibri" panose="020F0502020204030204" pitchFamily="34" charset="0"/>
              </a:rPr>
              <a:t>RECEPTION AND INFORMATION </a:t>
            </a:r>
            <a:r>
              <a:rPr lang="it-IT" sz="2000" dirty="0">
                <a:latin typeface="Agenda Light" pitchFamily="50" charset="0"/>
                <a:ea typeface="Calibri" panose="020F0502020204030204" pitchFamily="34" charset="0"/>
              </a:rPr>
              <a:t>: </a:t>
            </a:r>
            <a:r>
              <a:rPr lang="it-IT" sz="1200" dirty="0">
                <a:latin typeface="Agenda Light" pitchFamily="50" charset="0"/>
              </a:rPr>
              <a:t>information on </a:t>
            </a:r>
            <a:r>
              <a:rPr lang="it-IT" sz="1200" dirty="0" err="1">
                <a:latin typeface="Agenda Light" pitchFamily="50" charset="0"/>
              </a:rPr>
              <a:t>employment</a:t>
            </a:r>
            <a:r>
              <a:rPr lang="it-IT" sz="1200" dirty="0">
                <a:latin typeface="Agenda Light" pitchFamily="50" charset="0"/>
              </a:rPr>
              <a:t> services, </a:t>
            </a:r>
            <a:r>
              <a:rPr lang="it-IT" sz="1200" dirty="0" err="1">
                <a:latin typeface="Agenda Light" pitchFamily="50" charset="0"/>
              </a:rPr>
              <a:t>administrative</a:t>
            </a:r>
            <a:r>
              <a:rPr lang="it-IT" sz="1200" dirty="0">
                <a:latin typeface="Agenda Light" pitchFamily="50" charset="0"/>
              </a:rPr>
              <a:t> </a:t>
            </a:r>
            <a:r>
              <a:rPr lang="it-IT" sz="1200" dirty="0" err="1">
                <a:latin typeface="Agenda Light" pitchFamily="50" charset="0"/>
              </a:rPr>
              <a:t>procedures</a:t>
            </a:r>
            <a:r>
              <a:rPr lang="it-IT" sz="1200" dirty="0">
                <a:latin typeface="Agenda Light" pitchFamily="50" charset="0"/>
              </a:rPr>
              <a:t>, </a:t>
            </a:r>
            <a:r>
              <a:rPr lang="it-IT" sz="1200" dirty="0" err="1">
                <a:latin typeface="Agenda Light" pitchFamily="50" charset="0"/>
              </a:rPr>
              <a:t>active</a:t>
            </a:r>
            <a:r>
              <a:rPr lang="it-IT" sz="1200" dirty="0">
                <a:latin typeface="Agenda Light" pitchFamily="50" charset="0"/>
              </a:rPr>
              <a:t> policy </a:t>
            </a:r>
            <a:r>
              <a:rPr lang="it-IT" sz="1200" dirty="0" err="1">
                <a:latin typeface="Agenda Light" pitchFamily="50" charset="0"/>
              </a:rPr>
              <a:t>programmes</a:t>
            </a:r>
            <a:endParaRPr lang="it-IT" sz="1200" dirty="0">
              <a:latin typeface="Agenda Light" pitchFamily="50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genda Light" pitchFamily="50" charset="0"/>
              </a:rPr>
              <a:t>DID AND PROFILING </a:t>
            </a:r>
            <a:r>
              <a:rPr lang="en-US" sz="2000" dirty="0">
                <a:latin typeface="Agenda Light" pitchFamily="50" charset="0"/>
              </a:rPr>
              <a:t>: </a:t>
            </a:r>
            <a:r>
              <a:rPr lang="en-US" sz="1200" dirty="0">
                <a:latin typeface="Agenda Light" pitchFamily="50" charset="0"/>
              </a:rPr>
              <a:t>DECLARATION OF IMMEDIATE AVAILABILITY TO WORK AND PROFILING to evaluate the distance of the person from the labor market ( assessment)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genda Light" pitchFamily="50" charset="0"/>
              </a:rPr>
              <a:t>ADVISORY SERVICES : </a:t>
            </a:r>
            <a:r>
              <a:rPr lang="en-US" sz="1200" dirty="0">
                <a:latin typeface="Agenda Light" pitchFamily="50" charset="0"/>
              </a:rPr>
              <a:t>SKILLS ANALYSIS to guide people vs. training and work opportunities best suited to their profile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genda Light" pitchFamily="50" charset="0"/>
              </a:rPr>
              <a:t>PERSONALIZED SERVICE AGREEMENT: </a:t>
            </a:r>
            <a:r>
              <a:rPr lang="en-US" sz="1200" dirty="0">
                <a:latin typeface="Agenda Light" pitchFamily="50" charset="0"/>
              </a:rPr>
              <a:t>development of a personalized path consistent with the personal, professional and training characteristics of the person and shared choice of the active policies most suited to the person - commitment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F1F1F"/>
                </a:solidFill>
                <a:effectLst/>
                <a:latin typeface="Agenda Light" pitchFamily="50" charset="0"/>
              </a:rPr>
              <a:t> </a:t>
            </a:r>
            <a:r>
              <a:rPr lang="en-US" sz="1200" b="1" i="0" dirty="0">
                <a:solidFill>
                  <a:srgbClr val="1F1F1F"/>
                </a:solidFill>
                <a:effectLst/>
                <a:latin typeface="Agenda Light" pitchFamily="50" charset="0"/>
              </a:rPr>
              <a:t>JOB-SEARCH ASSISTANCE -PLACEMENT SERVICES – START UP OF INTERNSHIP ( STAGE )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genda Light" pitchFamily="50" charset="0"/>
              </a:rPr>
              <a:t>INTRODUCTION TO TRAINING</a:t>
            </a:r>
            <a:r>
              <a:rPr lang="en-US" sz="1200" dirty="0">
                <a:latin typeface="Agenda Light" pitchFamily="50" charset="0"/>
              </a:rPr>
              <a:t>: introduction to THE CATALOGUE OF TRAINING OFFERS FROM ACCREDITED OPERATORS FOR TRAINING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effectLst/>
                <a:latin typeface="Agenda Light" pitchFamily="50" charset="0"/>
                <a:ea typeface="Calibri" panose="020F0502020204030204" pitchFamily="34" charset="0"/>
              </a:rPr>
              <a:t>INFORMATION ON WORK LIFE BALANCE MEASURES  </a:t>
            </a:r>
            <a:r>
              <a:rPr lang="en-US" sz="1200" dirty="0">
                <a:effectLst/>
                <a:latin typeface="Agenda Light" pitchFamily="50" charset="0"/>
                <a:ea typeface="Calibri" panose="020F0502020204030204" pitchFamily="34" charset="0"/>
              </a:rPr>
              <a:t>to people with care obligations and non self- sufficient people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genda Light" pitchFamily="50" charset="0"/>
                <a:ea typeface="Calibri" panose="020F0502020204030204" pitchFamily="34" charset="0"/>
              </a:rPr>
              <a:t>PROMOTION OF COMMUNITY SERVICES - </a:t>
            </a:r>
            <a:r>
              <a:rPr lang="en-US" sz="1200" b="0" i="0" dirty="0">
                <a:solidFill>
                  <a:srgbClr val="474747"/>
                </a:solidFill>
                <a:effectLst/>
                <a:latin typeface="Agenda Light" pitchFamily="50" charset="0"/>
              </a:rPr>
              <a:t>Socially useful work especially for </a:t>
            </a:r>
            <a:r>
              <a:rPr lang="en-US" sz="1200" b="0" i="0" dirty="0" err="1">
                <a:solidFill>
                  <a:srgbClr val="474747"/>
                </a:solidFill>
                <a:effectLst/>
                <a:latin typeface="Agenda Light" pitchFamily="50" charset="0"/>
              </a:rPr>
              <a:t>PwD</a:t>
            </a:r>
            <a:r>
              <a:rPr lang="en-US" sz="1200" b="0" i="0" dirty="0">
                <a:solidFill>
                  <a:srgbClr val="474747"/>
                </a:solidFill>
                <a:effectLst/>
                <a:latin typeface="Agenda Light" pitchFamily="50" charset="0"/>
              </a:rPr>
              <a:t> with serious disabilities</a:t>
            </a:r>
            <a:endParaRPr lang="en-US" sz="1200" b="1" dirty="0">
              <a:latin typeface="Agenda Light" pitchFamily="50" charset="0"/>
              <a:ea typeface="Calibri" panose="020F050202020403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genda Light" pitchFamily="50" charset="0"/>
                <a:ea typeface="Calibri" panose="020F0502020204030204" pitchFamily="34" charset="0"/>
              </a:rPr>
              <a:t>COLLOCAMENTO MIRATO – FITTED SERVICES AND PLACEMENT OF PEOPLE WITH DISABILITY </a:t>
            </a:r>
            <a:r>
              <a:rPr lang="en-US" sz="1200" b="1" i="1" dirty="0">
                <a:solidFill>
                  <a:srgbClr val="FF0000"/>
                </a:solidFill>
                <a:latin typeface="Agenda Light" pitchFamily="50" charset="0"/>
                <a:ea typeface="Calibri" panose="020F0502020204030204" pitchFamily="34" charset="0"/>
              </a:rPr>
              <a:t>( </a:t>
            </a:r>
            <a:r>
              <a:rPr lang="en-US" sz="1200" b="1" i="1" dirty="0" err="1">
                <a:solidFill>
                  <a:srgbClr val="FF0000"/>
                </a:solidFill>
                <a:latin typeface="Agenda Light" pitchFamily="50" charset="0"/>
                <a:ea typeface="Calibri" panose="020F0502020204030204" pitchFamily="34" charset="0"/>
              </a:rPr>
              <a:t>PwD</a:t>
            </a:r>
            <a:r>
              <a:rPr lang="en-US" sz="1200" b="1" i="1" dirty="0">
                <a:solidFill>
                  <a:srgbClr val="FF0000"/>
                </a:solidFill>
                <a:latin typeface="Agenda Light" pitchFamily="50" charset="0"/>
                <a:ea typeface="Calibri" panose="020F0502020204030204" pitchFamily="34" charset="0"/>
              </a:rPr>
              <a:t>) </a:t>
            </a:r>
            <a:r>
              <a:rPr lang="en-US" sz="1200" b="1" dirty="0">
                <a:latin typeface="Agenda Light" pitchFamily="50" charset="0"/>
                <a:ea typeface="Calibri" panose="020F0502020204030204" pitchFamily="34" charset="0"/>
              </a:rPr>
              <a:t>– information and advisory services, registration in special list for people with disability to ease the placement or replacement ( JOB’S SEEKERS WITH DISABILITY LIST ), introduction to training and Self entrepreneurship services, Tutoring and monitoring, Placement services , Start up of internship. 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>
              <a:latin typeface="Agenda Light" pitchFamily="50" charset="0"/>
              <a:ea typeface="Calibri" panose="020F050202020403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000" dirty="0">
              <a:effectLst/>
              <a:latin typeface="Agenda Light" pitchFamily="50" charset="0"/>
              <a:ea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5EFEC59-08C5-DF91-5BBB-50BA0E39EF3A}"/>
              </a:ext>
            </a:extLst>
          </p:cNvPr>
          <p:cNvSpPr/>
          <p:nvPr/>
        </p:nvSpPr>
        <p:spPr>
          <a:xfrm>
            <a:off x="-91440" y="5868745"/>
            <a:ext cx="10068560" cy="1000413"/>
          </a:xfrm>
          <a:prstGeom prst="rect">
            <a:avLst/>
          </a:prstGeom>
          <a:solidFill>
            <a:srgbClr val="17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B6292A"/>
              </a:solidFill>
            </a:endParaRP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98D167F8-81A0-8A4C-126E-49EF29C3A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8668" y="6134018"/>
            <a:ext cx="810803" cy="4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4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71188-62AD-C2A4-0826-CBFE3F5CC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43F06E1-79F8-A2F5-AD31-98FCE07C1691}"/>
              </a:ext>
            </a:extLst>
          </p:cNvPr>
          <p:cNvSpPr txBox="1"/>
          <p:nvPr/>
        </p:nvSpPr>
        <p:spPr>
          <a:xfrm>
            <a:off x="77118" y="211019"/>
            <a:ext cx="9893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3559"/>
                </a:solidFill>
                <a:latin typeface="Agenda" pitchFamily="50" charset="0"/>
              </a:rPr>
              <a:t>ESSENTIAL LEVEL OF PERFORMANCE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9732C12-B597-32E2-BEB7-DDFC4CA923BF}"/>
              </a:ext>
            </a:extLst>
          </p:cNvPr>
          <p:cNvSpPr txBox="1"/>
          <p:nvPr/>
        </p:nvSpPr>
        <p:spPr>
          <a:xfrm>
            <a:off x="154236" y="819002"/>
            <a:ext cx="9738911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2000" dirty="0">
                <a:effectLst/>
                <a:highlight>
                  <a:srgbClr val="FFFF00"/>
                </a:highlight>
                <a:latin typeface="Agenda Light" pitchFamily="50" charset="0"/>
                <a:ea typeface="Calibri" panose="020F0502020204030204" pitchFamily="34" charset="0"/>
              </a:rPr>
              <a:t>To business ( </a:t>
            </a:r>
            <a:r>
              <a:rPr lang="it-IT" sz="2000" dirty="0" err="1">
                <a:effectLst/>
                <a:highlight>
                  <a:srgbClr val="FFFF00"/>
                </a:highlight>
                <a:latin typeface="Agenda Light" pitchFamily="50" charset="0"/>
                <a:ea typeface="Calibri" panose="020F0502020204030204" pitchFamily="34" charset="0"/>
              </a:rPr>
              <a:t>SMEs</a:t>
            </a:r>
            <a:r>
              <a:rPr lang="it-IT" sz="2000" dirty="0">
                <a:effectLst/>
                <a:highlight>
                  <a:srgbClr val="FFFF00"/>
                </a:highlight>
                <a:latin typeface="Agenda Light" pitchFamily="50" charset="0"/>
                <a:ea typeface="Calibri" panose="020F0502020204030204" pitchFamily="34" charset="0"/>
              </a:rPr>
              <a:t>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effectLst/>
                <a:latin typeface="Agenda Light" pitchFamily="50" charset="0"/>
                <a:ea typeface="Calibri" panose="020F0502020204030204" pitchFamily="34" charset="0"/>
              </a:rPr>
              <a:t>RECEPTION AND </a:t>
            </a:r>
            <a:r>
              <a:rPr lang="it-IT" sz="1600" b="1" dirty="0">
                <a:latin typeface="Agenda Light" pitchFamily="50" charset="0"/>
                <a:ea typeface="Calibri" panose="020F0502020204030204" pitchFamily="34" charset="0"/>
              </a:rPr>
              <a:t>INITIAL</a:t>
            </a:r>
            <a:r>
              <a:rPr lang="it-IT" sz="1600" b="1" dirty="0">
                <a:effectLst/>
                <a:latin typeface="Agenda Light" pitchFamily="50" charset="0"/>
                <a:ea typeface="Calibri" panose="020F0502020204030204" pitchFamily="34" charset="0"/>
              </a:rPr>
              <a:t> INFORMATION</a:t>
            </a:r>
            <a:r>
              <a:rPr lang="it-IT" sz="1600" dirty="0">
                <a:effectLst/>
                <a:latin typeface="Agenda Light" pitchFamily="50" charset="0"/>
                <a:ea typeface="Calibri" panose="020F0502020204030204" pitchFamily="34" charset="0"/>
              </a:rPr>
              <a:t>: to </a:t>
            </a:r>
            <a:r>
              <a:rPr lang="it-IT" sz="1600" dirty="0" err="1">
                <a:effectLst/>
                <a:latin typeface="Agenda Light" pitchFamily="50" charset="0"/>
                <a:ea typeface="Calibri" panose="020F0502020204030204" pitchFamily="34" charset="0"/>
              </a:rPr>
              <a:t>verify</a:t>
            </a:r>
            <a:r>
              <a:rPr lang="it-IT" sz="1600" dirty="0">
                <a:effectLst/>
                <a:latin typeface="Agenda Light" pitchFamily="50" charset="0"/>
                <a:ea typeface="Calibri" panose="020F0502020204030204" pitchFamily="34" charset="0"/>
              </a:rPr>
              <a:t> the </a:t>
            </a:r>
            <a:r>
              <a:rPr lang="it-IT" sz="1600" dirty="0" err="1">
                <a:effectLst/>
                <a:latin typeface="Agenda Light" pitchFamily="50" charset="0"/>
                <a:ea typeface="Calibri" panose="020F0502020204030204" pitchFamily="34" charset="0"/>
              </a:rPr>
              <a:t>regularity</a:t>
            </a:r>
            <a:r>
              <a:rPr lang="it-IT" sz="1600" dirty="0">
                <a:effectLst/>
                <a:latin typeface="Agenda Light" pitchFamily="50" charset="0"/>
                <a:ea typeface="Calibri" panose="020F0502020204030204" pitchFamily="34" charset="0"/>
              </a:rPr>
              <a:t> of </a:t>
            </a:r>
            <a:r>
              <a:rPr lang="it-IT" sz="1600" dirty="0" err="1">
                <a:effectLst/>
                <a:latin typeface="Agenda Light" pitchFamily="50" charset="0"/>
                <a:ea typeface="Calibri" panose="020F0502020204030204" pitchFamily="34" charset="0"/>
              </a:rPr>
              <a:t>SMEs</a:t>
            </a:r>
            <a:r>
              <a:rPr lang="it-IT" sz="1600" dirty="0">
                <a:effectLst/>
                <a:latin typeface="Agenda Light" pitchFamily="50" charset="0"/>
                <a:ea typeface="Calibri" panose="020F0502020204030204" pitchFamily="34" charset="0"/>
              </a:rPr>
              <a:t> ‘position ( ex: </a:t>
            </a:r>
            <a:r>
              <a:rPr lang="it-IT" sz="1600" dirty="0" err="1">
                <a:effectLst/>
                <a:latin typeface="Agenda Light" pitchFamily="50" charset="0"/>
                <a:ea typeface="Calibri" panose="020F0502020204030204" pitchFamily="34" charset="0"/>
              </a:rPr>
              <a:t>obligation</a:t>
            </a:r>
            <a:r>
              <a:rPr lang="it-IT" sz="1600" dirty="0">
                <a:effectLst/>
                <a:latin typeface="Agenda Light" pitchFamily="50" charset="0"/>
                <a:ea typeface="Calibri" panose="020F0502020204030204" pitchFamily="34" charset="0"/>
              </a:rPr>
              <a:t> to </a:t>
            </a:r>
            <a:r>
              <a:rPr lang="it-IT" sz="1600" dirty="0" err="1">
                <a:effectLst/>
                <a:latin typeface="Agenda Light" pitchFamily="50" charset="0"/>
                <a:ea typeface="Calibri" panose="020F0502020204030204" pitchFamily="34" charset="0"/>
              </a:rPr>
              <a:t>hire</a:t>
            </a:r>
            <a:r>
              <a:rPr lang="it-IT" sz="1600" dirty="0">
                <a:effectLst/>
                <a:latin typeface="Agenda Light" pitchFamily="50" charset="0"/>
                <a:ea typeface="Calibri" panose="020F0502020204030204" pitchFamily="34" charset="0"/>
              </a:rPr>
              <a:t> people with </a:t>
            </a:r>
            <a:r>
              <a:rPr lang="it-IT" sz="1600" dirty="0" err="1">
                <a:effectLst/>
                <a:latin typeface="Agenda Light" pitchFamily="50" charset="0"/>
                <a:ea typeface="Calibri" panose="020F0502020204030204" pitchFamily="34" charset="0"/>
              </a:rPr>
              <a:t>disability</a:t>
            </a:r>
            <a:r>
              <a:rPr lang="it-IT" sz="1600" dirty="0">
                <a:latin typeface="Agenda Light" pitchFamily="50" charset="0"/>
                <a:ea typeface="Calibri" panose="020F0502020204030204" pitchFamily="34" charset="0"/>
              </a:rPr>
              <a:t>), incentives and benefits to placement of </a:t>
            </a:r>
            <a:r>
              <a:rPr lang="it-IT" sz="1600" dirty="0" err="1">
                <a:latin typeface="Agenda Light" pitchFamily="50" charset="0"/>
                <a:ea typeface="Calibri" panose="020F0502020204030204" pitchFamily="34" charset="0"/>
              </a:rPr>
              <a:t>PwD</a:t>
            </a:r>
            <a:r>
              <a:rPr lang="it-IT" sz="1600" dirty="0">
                <a:latin typeface="Agenda Light" pitchFamily="50" charset="0"/>
                <a:ea typeface="Calibri" panose="020F0502020204030204" pitchFamily="34" charset="0"/>
              </a:rPr>
              <a:t> or </a:t>
            </a:r>
            <a:r>
              <a:rPr lang="it-IT" sz="1600" dirty="0" err="1">
                <a:latin typeface="Agenda Light" pitchFamily="50" charset="0"/>
                <a:ea typeface="Calibri" panose="020F0502020204030204" pitchFamily="34" charset="0"/>
              </a:rPr>
              <a:t>unemployed</a:t>
            </a:r>
            <a:r>
              <a:rPr lang="it-IT" sz="1600" dirty="0">
                <a:latin typeface="Agenda Light" pitchFamily="50" charset="0"/>
                <a:ea typeface="Calibri" panose="020F0502020204030204" pitchFamily="34" charset="0"/>
              </a:rPr>
              <a:t> and </a:t>
            </a:r>
            <a:r>
              <a:rPr lang="it-IT" sz="1600" dirty="0" err="1">
                <a:latin typeface="Agenda Light" pitchFamily="50" charset="0"/>
                <a:ea typeface="Calibri" panose="020F0502020204030204" pitchFamily="34" charset="0"/>
              </a:rPr>
              <a:t>specific</a:t>
            </a:r>
            <a:r>
              <a:rPr lang="it-IT" sz="1600" dirty="0">
                <a:latin typeface="Agenda Light" pitchFamily="50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latin typeface="Agenda Light" pitchFamily="50" charset="0"/>
                <a:ea typeface="Calibri" panose="020F0502020204030204" pitchFamily="34" charset="0"/>
              </a:rPr>
              <a:t>contractual</a:t>
            </a:r>
            <a:r>
              <a:rPr lang="it-IT" sz="1600" dirty="0">
                <a:latin typeface="Agenda Light" pitchFamily="50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latin typeface="Agenda Light" pitchFamily="50" charset="0"/>
                <a:ea typeface="Calibri" panose="020F0502020204030204" pitchFamily="34" charset="0"/>
              </a:rPr>
              <a:t>forms</a:t>
            </a:r>
            <a:r>
              <a:rPr lang="it-IT" sz="1600" dirty="0">
                <a:latin typeface="Agenda Light" pitchFamily="50" charset="0"/>
                <a:ea typeface="Calibri" panose="020F0502020204030204" pitchFamily="34" charset="0"/>
              </a:rPr>
              <a:t>. Active policies </a:t>
            </a:r>
            <a:r>
              <a:rPr lang="it-IT" sz="1600" dirty="0" err="1">
                <a:latin typeface="Agenda Light" pitchFamily="50" charset="0"/>
                <a:ea typeface="Calibri" panose="020F0502020204030204" pitchFamily="34" charset="0"/>
              </a:rPr>
              <a:t>measures</a:t>
            </a:r>
            <a:r>
              <a:rPr lang="it-IT" sz="1600" dirty="0">
                <a:latin typeface="Agenda Light" pitchFamily="50" charset="0"/>
                <a:ea typeface="Calibri" panose="020F0502020204030204" pitchFamily="34" charset="0"/>
              </a:rPr>
              <a:t> for </a:t>
            </a:r>
            <a:r>
              <a:rPr lang="it-IT" sz="1600" dirty="0" err="1">
                <a:latin typeface="Agenda Light" pitchFamily="50" charset="0"/>
                <a:ea typeface="Calibri" panose="020F0502020204030204" pitchFamily="34" charset="0"/>
              </a:rPr>
              <a:t>SMEs</a:t>
            </a:r>
            <a:r>
              <a:rPr lang="it-IT" sz="1600" dirty="0">
                <a:latin typeface="Agenda Light" pitchFamily="50" charset="0"/>
                <a:ea typeface="Calibri" panose="020F0502020204030204" pitchFamily="34" charset="0"/>
              </a:rPr>
              <a:t>. Public procurement.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Agenda Light" pitchFamily="50" charset="0"/>
                <a:ea typeface="Calibri" panose="020F0502020204030204" pitchFamily="34" charset="0"/>
              </a:rPr>
              <a:t>PLACEMENT SERVICE </a:t>
            </a:r>
            <a:r>
              <a:rPr lang="it-IT" sz="1600" dirty="0">
                <a:latin typeface="Agenda Light" pitchFamily="50" charset="0"/>
                <a:ea typeface="Calibri" panose="020F0502020204030204" pitchFamily="34" charset="0"/>
              </a:rPr>
              <a:t>: </a:t>
            </a:r>
            <a:r>
              <a:rPr lang="it-IT" sz="1600" dirty="0" err="1">
                <a:latin typeface="Agenda Light" pitchFamily="50" charset="0"/>
                <a:ea typeface="Calibri" panose="020F0502020204030204" pitchFamily="34" charset="0"/>
              </a:rPr>
              <a:t>pre</a:t>
            </a:r>
            <a:r>
              <a:rPr lang="it-IT" sz="1600" dirty="0">
                <a:latin typeface="Agenda Light" pitchFamily="50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latin typeface="Agenda Light" pitchFamily="50" charset="0"/>
                <a:ea typeface="Calibri" panose="020F0502020204030204" pitchFamily="34" charset="0"/>
              </a:rPr>
              <a:t>selection</a:t>
            </a:r>
            <a:r>
              <a:rPr lang="it-IT" sz="1600" dirty="0">
                <a:latin typeface="Agenda Light" pitchFamily="50" charset="0"/>
                <a:ea typeface="Calibri" panose="020F0502020204030204" pitchFamily="34" charset="0"/>
              </a:rPr>
              <a:t> of </a:t>
            </a:r>
            <a:r>
              <a:rPr lang="it-IT" sz="1600" dirty="0" err="1">
                <a:latin typeface="Agenda Light" pitchFamily="50" charset="0"/>
                <a:ea typeface="Calibri" panose="020F0502020204030204" pitchFamily="34" charset="0"/>
              </a:rPr>
              <a:t>candidates</a:t>
            </a:r>
            <a:r>
              <a:rPr lang="it-IT" sz="1600" dirty="0">
                <a:latin typeface="Agenda Light" pitchFamily="50" charset="0"/>
                <a:ea typeface="Calibri" panose="020F0502020204030204" pitchFamily="34" charset="0"/>
              </a:rPr>
              <a:t> , free job vacancy </a:t>
            </a:r>
            <a:r>
              <a:rPr lang="it-IT" sz="1600" dirty="0" err="1">
                <a:latin typeface="Agenda Light" pitchFamily="50" charset="0"/>
                <a:ea typeface="Calibri" panose="020F0502020204030204" pitchFamily="34" charset="0"/>
              </a:rPr>
              <a:t>posting</a:t>
            </a:r>
            <a:r>
              <a:rPr lang="it-IT" sz="1600" dirty="0">
                <a:latin typeface="Agenda Light" pitchFamily="50" charset="0"/>
                <a:ea typeface="Calibri" panose="020F0502020204030204" pitchFamily="34" charset="0"/>
              </a:rPr>
              <a:t> service.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Agenda Light" pitchFamily="50" charset="0"/>
                <a:ea typeface="Calibri" panose="020F0502020204030204" pitchFamily="34" charset="0"/>
              </a:rPr>
              <a:t>START UP INTERNSHIP SERVICE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Agenda Light" pitchFamily="50" charset="0"/>
                <a:ea typeface="Calibri" panose="020F0502020204030204" pitchFamily="34" charset="0"/>
              </a:rPr>
              <a:t>COLLOCAMENTO MIRATO - </a:t>
            </a:r>
            <a:r>
              <a:rPr lang="en-US" sz="1600" b="1" dirty="0">
                <a:latin typeface="Agenda Light" pitchFamily="50" charset="0"/>
                <a:ea typeface="Calibri" panose="020F0502020204030204" pitchFamily="34" charset="0"/>
              </a:rPr>
              <a:t>FITTED SERVICES AND PLACEMENT OF PEOPLE WITH DISABILITY – to fulfil the obligation to hire </a:t>
            </a:r>
            <a:r>
              <a:rPr lang="en-US" sz="1600" b="1" dirty="0" err="1">
                <a:latin typeface="Agenda Light" pitchFamily="50" charset="0"/>
                <a:ea typeface="Calibri" panose="020F0502020204030204" pitchFamily="34" charset="0"/>
              </a:rPr>
              <a:t>PwD</a:t>
            </a:r>
            <a:r>
              <a:rPr lang="en-US" sz="1600" b="1" dirty="0">
                <a:latin typeface="Agenda Light" pitchFamily="50" charset="0"/>
                <a:ea typeface="Calibri" panose="020F0502020204030204" pitchFamily="34" charset="0"/>
              </a:rPr>
              <a:t> and “</a:t>
            </a:r>
            <a:r>
              <a:rPr lang="it-IT" sz="1600" b="1" dirty="0" err="1">
                <a:latin typeface="Agenda Light" pitchFamily="50" charset="0"/>
                <a:ea typeface="Calibri" panose="020F0502020204030204" pitchFamily="34" charset="0"/>
              </a:rPr>
              <a:t>protected</a:t>
            </a:r>
            <a:r>
              <a:rPr lang="it-IT" sz="1600" b="1" dirty="0">
                <a:latin typeface="Agenda Light" pitchFamily="50" charset="0"/>
                <a:ea typeface="Calibri" panose="020F0502020204030204" pitchFamily="34" charset="0"/>
              </a:rPr>
              <a:t> </a:t>
            </a:r>
            <a:r>
              <a:rPr lang="it-IT" sz="1600" b="1" dirty="0" err="1">
                <a:latin typeface="Agenda Light" pitchFamily="50" charset="0"/>
                <a:ea typeface="Calibri" panose="020F0502020204030204" pitchFamily="34" charset="0"/>
              </a:rPr>
              <a:t>categories</a:t>
            </a:r>
            <a:r>
              <a:rPr lang="it-IT" sz="1600" b="1" dirty="0">
                <a:latin typeface="Agenda Light" pitchFamily="50" charset="0"/>
                <a:ea typeface="Calibri" panose="020F0502020204030204" pitchFamily="34" charset="0"/>
              </a:rPr>
              <a:t>» (</a:t>
            </a:r>
            <a:r>
              <a:rPr lang="it-IT" sz="1600" b="1" dirty="0" err="1">
                <a:latin typeface="Agenda Light" pitchFamily="50" charset="0"/>
                <a:ea typeface="Calibri" panose="020F0502020204030204" pitchFamily="34" charset="0"/>
              </a:rPr>
              <a:t>invalid</a:t>
            </a:r>
            <a:r>
              <a:rPr lang="it-IT" sz="1600" b="1" dirty="0">
                <a:latin typeface="Agenda Light" pitchFamily="50" charset="0"/>
                <a:ea typeface="Calibri" panose="020F0502020204030204" pitchFamily="34" charset="0"/>
              </a:rPr>
              <a:t> workers and </a:t>
            </a:r>
            <a:r>
              <a:rPr lang="it-IT" sz="1600" b="1" dirty="0" err="1">
                <a:latin typeface="Agenda Light" pitchFamily="50" charset="0"/>
                <a:ea typeface="Calibri" panose="020F0502020204030204" pitchFamily="34" charset="0"/>
              </a:rPr>
              <a:t>civilian</a:t>
            </a:r>
            <a:r>
              <a:rPr lang="it-IT" sz="1600" b="1" dirty="0">
                <a:latin typeface="Agenda Light" pitchFamily="50" charset="0"/>
                <a:ea typeface="Calibri" panose="020F0502020204030204" pitchFamily="34" charset="0"/>
              </a:rPr>
              <a:t> </a:t>
            </a:r>
            <a:r>
              <a:rPr lang="it-IT" sz="1600" b="1" dirty="0" err="1">
                <a:latin typeface="Agenda Light" pitchFamily="50" charset="0"/>
                <a:ea typeface="Calibri" panose="020F0502020204030204" pitchFamily="34" charset="0"/>
              </a:rPr>
              <a:t>invalid</a:t>
            </a:r>
            <a:r>
              <a:rPr lang="it-IT" sz="1600" b="1" dirty="0">
                <a:latin typeface="Agenda Light" pitchFamily="50" charset="0"/>
                <a:ea typeface="Calibri" panose="020F0502020204030204" pitchFamily="34" charset="0"/>
              </a:rPr>
              <a:t>)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latin typeface="Agenda Light" pitchFamily="50" charset="0"/>
                <a:ea typeface="Calibri" panose="020F0502020204030204" pitchFamily="34" charset="0"/>
              </a:rPr>
              <a:t>Statement of the </a:t>
            </a:r>
            <a:r>
              <a:rPr lang="it-IT" b="1" dirty="0" err="1">
                <a:latin typeface="Agenda Light" pitchFamily="50" charset="0"/>
                <a:ea typeface="Calibri" panose="020F0502020204030204" pitchFamily="34" charset="0"/>
              </a:rPr>
              <a:t>number</a:t>
            </a:r>
            <a:r>
              <a:rPr lang="it-IT" b="1" dirty="0">
                <a:latin typeface="Agenda Light" pitchFamily="50" charset="0"/>
                <a:ea typeface="Calibri" panose="020F0502020204030204" pitchFamily="34" charset="0"/>
              </a:rPr>
              <a:t> of </a:t>
            </a:r>
            <a:r>
              <a:rPr lang="it-IT" b="1" dirty="0" err="1">
                <a:latin typeface="Agenda Light" pitchFamily="50" charset="0"/>
                <a:ea typeface="Calibri" panose="020F0502020204030204" pitchFamily="34" charset="0"/>
              </a:rPr>
              <a:t>PwD</a:t>
            </a:r>
            <a:r>
              <a:rPr lang="it-IT" b="1" dirty="0">
                <a:latin typeface="Agenda Light" pitchFamily="50" charset="0"/>
                <a:ea typeface="Calibri" panose="020F0502020204030204" pitchFamily="34" charset="0"/>
              </a:rPr>
              <a:t> to be </a:t>
            </a:r>
            <a:r>
              <a:rPr lang="it-IT" b="1" dirty="0" err="1">
                <a:latin typeface="Agenda Light" pitchFamily="50" charset="0"/>
                <a:ea typeface="Calibri" panose="020F0502020204030204" pitchFamily="34" charset="0"/>
              </a:rPr>
              <a:t>hired</a:t>
            </a:r>
            <a:r>
              <a:rPr lang="it-IT" b="1" dirty="0">
                <a:latin typeface="Agenda Light" pitchFamily="50" charset="0"/>
                <a:ea typeface="Calibri" panose="020F0502020204030204" pitchFamily="34" charset="0"/>
              </a:rPr>
              <a:t>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 err="1">
                <a:latin typeface="Agenda Light" pitchFamily="50" charset="0"/>
                <a:ea typeface="Calibri" panose="020F0502020204030204" pitchFamily="34" charset="0"/>
              </a:rPr>
              <a:t>Issuing</a:t>
            </a:r>
            <a:r>
              <a:rPr lang="it-IT" b="1" dirty="0">
                <a:latin typeface="Agenda Light" pitchFamily="50" charset="0"/>
                <a:ea typeface="Calibri" panose="020F0502020204030204" pitchFamily="34" charset="0"/>
              </a:rPr>
              <a:t> of compliance certificates and </a:t>
            </a:r>
            <a:r>
              <a:rPr lang="it-IT" b="1" dirty="0" err="1">
                <a:latin typeface="Agenda Light" pitchFamily="50" charset="0"/>
                <a:ea typeface="Calibri" panose="020F0502020204030204" pitchFamily="34" charset="0"/>
              </a:rPr>
              <a:t>exemptions</a:t>
            </a:r>
            <a:r>
              <a:rPr lang="it-IT" b="1" dirty="0">
                <a:latin typeface="Agenda Light" pitchFamily="50" charset="0"/>
                <a:ea typeface="Calibri" panose="020F0502020204030204" pitchFamily="34" charset="0"/>
              </a:rPr>
              <a:t>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 err="1">
                <a:latin typeface="Agenda Light" pitchFamily="50" charset="0"/>
                <a:ea typeface="Calibri" panose="020F0502020204030204" pitchFamily="34" charset="0"/>
              </a:rPr>
              <a:t>Taking</a:t>
            </a:r>
            <a:r>
              <a:rPr lang="it-IT" b="1" dirty="0">
                <a:latin typeface="Agenda Light" pitchFamily="50" charset="0"/>
                <a:ea typeface="Calibri" panose="020F0502020204030204" pitchFamily="34" charset="0"/>
              </a:rPr>
              <a:t> out job placement agreement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 err="1">
                <a:latin typeface="Agenda Light" pitchFamily="50" charset="0"/>
                <a:ea typeface="Calibri" panose="020F0502020204030204" pitchFamily="34" charset="0"/>
              </a:rPr>
              <a:t>Provision</a:t>
            </a:r>
            <a:r>
              <a:rPr lang="it-IT" b="1" dirty="0">
                <a:latin typeface="Agenda Light" pitchFamily="50" charset="0"/>
                <a:ea typeface="Calibri" panose="020F0502020204030204" pitchFamily="34" charset="0"/>
              </a:rPr>
              <a:t> of funding for </a:t>
            </a:r>
            <a:r>
              <a:rPr lang="it-IT" b="1" dirty="0" err="1">
                <a:latin typeface="Agenda Light" pitchFamily="50" charset="0"/>
                <a:ea typeface="Calibri" panose="020F0502020204030204" pitchFamily="34" charset="0"/>
              </a:rPr>
              <a:t>hiring</a:t>
            </a:r>
            <a:r>
              <a:rPr lang="it-IT" b="1" dirty="0">
                <a:latin typeface="Agenda Light" pitchFamily="50" charset="0"/>
                <a:ea typeface="Calibri" panose="020F0502020204030204" pitchFamily="34" charset="0"/>
              </a:rPr>
              <a:t> </a:t>
            </a:r>
            <a:r>
              <a:rPr lang="it-IT" b="1" dirty="0" err="1">
                <a:latin typeface="Agenda Light" pitchFamily="50" charset="0"/>
                <a:ea typeface="Calibri" panose="020F0502020204030204" pitchFamily="34" charset="0"/>
              </a:rPr>
              <a:t>PwD</a:t>
            </a:r>
            <a:r>
              <a:rPr lang="it-IT" b="1" dirty="0">
                <a:latin typeface="Agenda Light" pitchFamily="50" charset="0"/>
                <a:ea typeface="Calibri" panose="020F0502020204030204" pitchFamily="34" charset="0"/>
              </a:rPr>
              <a:t> and incentives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1200" b="1" dirty="0">
              <a:latin typeface="Agenda Light" pitchFamily="50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000" b="1" dirty="0">
              <a:latin typeface="Agenda Light" pitchFamily="50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000" b="1" dirty="0">
              <a:latin typeface="Agenda Light" pitchFamily="50" charset="0"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2000" b="1" dirty="0">
                <a:latin typeface="Agenda Light" pitchFamily="50" charset="0"/>
                <a:ea typeface="Calibri" panose="020F0502020204030204" pitchFamily="34" charset="0"/>
              </a:rPr>
              <a:t> </a:t>
            </a:r>
            <a:endParaRPr lang="it-IT" sz="2000" dirty="0">
              <a:latin typeface="Agenda Light" pitchFamily="50" charset="0"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2000" dirty="0">
                <a:latin typeface="Agenda Light" pitchFamily="50" charset="0"/>
                <a:ea typeface="Calibri" panose="020F0502020204030204" pitchFamily="34" charset="0"/>
              </a:rPr>
              <a:t> </a:t>
            </a:r>
            <a:endParaRPr lang="it-IT" sz="2000" dirty="0">
              <a:effectLst/>
              <a:latin typeface="Agenda Light" pitchFamily="50" charset="0"/>
              <a:ea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F5BB7BF-C251-2AF8-595C-CC63C442FDEE}"/>
              </a:ext>
            </a:extLst>
          </p:cNvPr>
          <p:cNvSpPr/>
          <p:nvPr/>
        </p:nvSpPr>
        <p:spPr>
          <a:xfrm>
            <a:off x="-91440" y="5868745"/>
            <a:ext cx="10068560" cy="1000413"/>
          </a:xfrm>
          <a:prstGeom prst="rect">
            <a:avLst/>
          </a:prstGeom>
          <a:solidFill>
            <a:srgbClr val="17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B6292A"/>
              </a:solidFill>
            </a:endParaRP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C092FC5C-3512-D88C-8704-B8CA517A0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8668" y="6134018"/>
            <a:ext cx="810803" cy="465850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B620DB1-74C5-405E-F223-07C4536DA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266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8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00493-8C5F-DF22-A3FC-A4DE02968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4201C2-4E9A-5FDF-3222-A8CF8802E15B}"/>
              </a:ext>
            </a:extLst>
          </p:cNvPr>
          <p:cNvSpPr txBox="1"/>
          <p:nvPr/>
        </p:nvSpPr>
        <p:spPr>
          <a:xfrm>
            <a:off x="77118" y="211019"/>
            <a:ext cx="989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rgbClr val="003559"/>
                </a:solidFill>
                <a:latin typeface="Agenda" pitchFamily="50" charset="0"/>
              </a:rPr>
              <a:t>SMEs</a:t>
            </a:r>
            <a:r>
              <a:rPr lang="it-IT" sz="2400" dirty="0">
                <a:solidFill>
                  <a:srgbClr val="003559"/>
                </a:solidFill>
                <a:latin typeface="Agenda" pitchFamily="50" charset="0"/>
              </a:rPr>
              <a:t> – OBLIGATIONS AND SANCTION IN CASE OF NON COMPLIANCE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D03FB8-ED97-3520-2462-13E29710FA89}"/>
              </a:ext>
            </a:extLst>
          </p:cNvPr>
          <p:cNvSpPr txBox="1"/>
          <p:nvPr/>
        </p:nvSpPr>
        <p:spPr>
          <a:xfrm>
            <a:off x="154236" y="819002"/>
            <a:ext cx="9738911" cy="550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obligation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hire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 people with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disability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 starts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automatically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when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the company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reaches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15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employees</a:t>
            </a:r>
            <a:endParaRPr lang="it-IT" sz="1800" kern="100" dirty="0">
              <a:effectLst/>
              <a:latin typeface="Agenda Light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Within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60 days of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reaching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the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employment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threshold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that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triggers the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obligation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, the company must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submit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an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application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for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mandatory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hiring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to the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competent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offices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latin typeface="Agenda Light" pitchFamily="50" charset="0"/>
                <a:ea typeface="Calibri" panose="020F0502020204030204" pitchFamily="34" charset="0"/>
              </a:rPr>
              <a:t>SANCTIONS:  </a:t>
            </a:r>
            <a:r>
              <a:rPr lang="it-IT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from 62.77 </a:t>
            </a:r>
            <a:r>
              <a:rPr lang="it-IT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euros</a:t>
            </a:r>
            <a:r>
              <a:rPr lang="it-IT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to 153.20 </a:t>
            </a:r>
            <a:r>
              <a:rPr lang="it-IT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euros</a:t>
            </a:r>
            <a:r>
              <a:rPr lang="it-IT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for </a:t>
            </a:r>
            <a:r>
              <a:rPr lang="it-IT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each</a:t>
            </a:r>
            <a:r>
              <a:rPr lang="it-IT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working day of delay</a:t>
            </a:r>
          </a:p>
          <a:p>
            <a:pPr marL="171450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latin typeface="Agenda Light" pitchFamily="50" charset="0"/>
                <a:ea typeface="Calibri" panose="020F0502020204030204" pitchFamily="34" charset="0"/>
              </a:rPr>
              <a:t>EXEMPTIONS</a:t>
            </a:r>
            <a:r>
              <a:rPr lang="it-IT" sz="1200" b="1" dirty="0">
                <a:latin typeface="Agenda Light" pitchFamily="50" charset="0"/>
                <a:ea typeface="Calibri" panose="020F0502020204030204" pitchFamily="34" charset="0"/>
              </a:rPr>
              <a:t>: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the work performance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required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tiring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type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of activity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dangerous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also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due to the company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conditions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which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it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carried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out;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the work activity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has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particular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methods</a:t>
            </a:r>
            <a:r>
              <a:rPr lang="it-IT" sz="18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of performance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it-IT" sz="1800" kern="100" dirty="0">
              <a:effectLst/>
              <a:latin typeface="Agenda Light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000" b="1" dirty="0">
              <a:latin typeface="Agenda Light" pitchFamily="50" charset="0"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2000" b="1" dirty="0">
                <a:latin typeface="Agenda Light" pitchFamily="50" charset="0"/>
                <a:ea typeface="Calibri" panose="020F0502020204030204" pitchFamily="34" charset="0"/>
              </a:rPr>
              <a:t> </a:t>
            </a:r>
            <a:endParaRPr lang="it-IT" sz="2000" dirty="0">
              <a:latin typeface="Agenda Light" pitchFamily="50" charset="0"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2000" dirty="0">
                <a:latin typeface="Agenda Light" pitchFamily="50" charset="0"/>
                <a:ea typeface="Calibri" panose="020F0502020204030204" pitchFamily="34" charset="0"/>
              </a:rPr>
              <a:t> </a:t>
            </a:r>
            <a:endParaRPr lang="it-IT" sz="2000" dirty="0">
              <a:effectLst/>
              <a:latin typeface="Agenda Light" pitchFamily="50" charset="0"/>
              <a:ea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7598548-400E-7C6E-0F78-9174A18C534D}"/>
              </a:ext>
            </a:extLst>
          </p:cNvPr>
          <p:cNvSpPr/>
          <p:nvPr/>
        </p:nvSpPr>
        <p:spPr>
          <a:xfrm>
            <a:off x="-91440" y="5868745"/>
            <a:ext cx="10068560" cy="1000413"/>
          </a:xfrm>
          <a:prstGeom prst="rect">
            <a:avLst/>
          </a:prstGeom>
          <a:solidFill>
            <a:srgbClr val="17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B6292A"/>
              </a:solidFill>
            </a:endParaRP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0F24AB5C-4F0A-1BD7-7474-343F0F1D5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8668" y="6134018"/>
            <a:ext cx="810803" cy="465850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1DFD8285-18B8-2B89-D885-F6714C93F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4154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fors</a:t>
            </a:r>
            <a:r>
              <a:rPr kumimoji="0" lang="it-IT" altLang="it-I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3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70B1A9-E419-588D-1690-43B2DB82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559105"/>
          </a:xfrm>
        </p:spPr>
        <p:txBody>
          <a:bodyPr>
            <a:normAutofit/>
          </a:bodyPr>
          <a:lstStyle/>
          <a:p>
            <a:r>
              <a:rPr lang="it-IT" sz="2800" b="1" dirty="0" err="1">
                <a:latin typeface="Agenda Light" pitchFamily="50" charset="0"/>
              </a:rPr>
              <a:t>SMEs</a:t>
            </a:r>
            <a:r>
              <a:rPr lang="it-IT" sz="2800" b="1" dirty="0">
                <a:latin typeface="Agenda Light" pitchFamily="50" charset="0"/>
              </a:rPr>
              <a:t> – HIRING OF PEOPLE WITH DISABILITY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478965-2C92-021D-D0F5-4C9BFE6E3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66637"/>
            <a:ext cx="8543925" cy="3161234"/>
          </a:xfrm>
        </p:spPr>
        <p:txBody>
          <a:bodyPr>
            <a:normAutofit fontScale="92500" lnSpcReduction="10000"/>
          </a:bodyPr>
          <a:lstStyle/>
          <a:p>
            <a:pPr algn="just"/>
            <a:endParaRPr lang="it-IT" sz="1800" b="1" kern="100" dirty="0">
              <a:effectLst/>
              <a:latin typeface="Agenda Light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b="1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Request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: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employers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make a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request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for the placement of people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registered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in the appropriate lists of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disabled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people (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Employment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Centers) </a:t>
            </a:r>
          </a:p>
          <a:p>
            <a:pPr marL="0" indent="0" algn="just">
              <a:buNone/>
            </a:pPr>
            <a:endParaRPr lang="it-IT" sz="2400" kern="100" dirty="0">
              <a:effectLst/>
              <a:latin typeface="Agenda Light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b="1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Agreements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between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employers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employment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centres, trade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unions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cooperatives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: the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PwD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hired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on a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permanent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basis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by an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employer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but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employed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by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host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organisations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(work </a:t>
            </a:r>
            <a:r>
              <a:rPr lang="it-IT" sz="2400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cooperatives</a:t>
            </a:r>
            <a:r>
              <a:rPr lang="it-IT" sz="24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lvl="1" algn="just"/>
            <a:r>
              <a:rPr lang="it-IT" b="1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Job placement agreements </a:t>
            </a:r>
            <a:r>
              <a:rPr lang="it-IT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Hiring</a:t>
            </a:r>
            <a:r>
              <a:rPr lang="it-IT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PwD</a:t>
            </a:r>
            <a:r>
              <a:rPr lang="it-IT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with </a:t>
            </a:r>
            <a:r>
              <a:rPr lang="it-IT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particular</a:t>
            </a:r>
            <a:r>
              <a:rPr lang="it-IT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</a:t>
            </a:r>
            <a:r>
              <a:rPr lang="it-IT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and placement </a:t>
            </a:r>
            <a:r>
              <a:rPr lang="it-IT" kern="100" dirty="0" err="1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difficulties</a:t>
            </a:r>
            <a:r>
              <a:rPr lang="it-IT" sz="2000" kern="100" dirty="0">
                <a:effectLst/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7630C14-6426-79BC-F9A5-256FD42918E8}"/>
              </a:ext>
            </a:extLst>
          </p:cNvPr>
          <p:cNvSpPr/>
          <p:nvPr/>
        </p:nvSpPr>
        <p:spPr>
          <a:xfrm>
            <a:off x="0" y="5868745"/>
            <a:ext cx="9906000" cy="1000413"/>
          </a:xfrm>
          <a:prstGeom prst="rect">
            <a:avLst/>
          </a:prstGeom>
          <a:solidFill>
            <a:srgbClr val="17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B6292A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4DF695B-EF0A-5D0B-8FD4-335D1E1C9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204" y="6011150"/>
            <a:ext cx="81083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5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403F5-7A8F-BEB9-09E1-ACFB72B8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539441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Agenda Light" pitchFamily="50" charset="0"/>
              </a:rPr>
              <a:t>REGIONAL FUNDS TO FINANCE THE PROGRAMS FOR </a:t>
            </a:r>
            <a:r>
              <a:rPr lang="it-IT" sz="2400" b="1" dirty="0" err="1">
                <a:latin typeface="Agenda Light" pitchFamily="50" charset="0"/>
              </a:rPr>
              <a:t>PwD</a:t>
            </a:r>
            <a:endParaRPr lang="it-IT" sz="2400" b="1" dirty="0">
              <a:latin typeface="Agenda Light" pitchFamily="50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532A6B5-FF73-54C8-32E7-E8B35D70A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00343"/>
            <a:ext cx="9906000" cy="9834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B0338EC-88DC-9D29-17A3-05D0884D9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644" y="6131580"/>
            <a:ext cx="810838" cy="469433"/>
          </a:xfrm>
          <a:prstGeom prst="rect">
            <a:avLst/>
          </a:prstGeom>
        </p:spPr>
      </p:pic>
      <p:pic>
        <p:nvPicPr>
          <p:cNvPr id="6" name="Picture 4" descr="Place branding: come è nato il logo della Regione Lombardia">
            <a:extLst>
              <a:ext uri="{FF2B5EF4-FFF2-40B4-BE49-F238E27FC236}">
                <a16:creationId xmlns:a16="http://schemas.microsoft.com/office/drawing/2014/main" id="{B1212890-AC8F-67A9-713C-46EB4FE19C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0" y="904568"/>
            <a:ext cx="1453294" cy="10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CACBB35-6F4A-C639-24B2-8833E1E5C7FA}"/>
              </a:ext>
            </a:extLst>
          </p:cNvPr>
          <p:cNvSpPr/>
          <p:nvPr/>
        </p:nvSpPr>
        <p:spPr>
          <a:xfrm>
            <a:off x="3028335" y="888564"/>
            <a:ext cx="5830530" cy="983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REGIONAL FUND for EMPLOYMENT and INCLUSION OF </a:t>
            </a:r>
            <a:r>
              <a:rPr lang="it-IT" dirty="0" err="1"/>
              <a:t>PwD</a:t>
            </a:r>
            <a:endParaRPr lang="it-IT" dirty="0"/>
          </a:p>
        </p:txBody>
      </p:sp>
      <p:sp>
        <p:nvSpPr>
          <p:cNvPr id="8" name="Goccia 7">
            <a:extLst>
              <a:ext uri="{FF2B5EF4-FFF2-40B4-BE49-F238E27FC236}">
                <a16:creationId xmlns:a16="http://schemas.microsoft.com/office/drawing/2014/main" id="{6496DD59-A93E-4C95-C6A2-4108B2A56150}"/>
              </a:ext>
            </a:extLst>
          </p:cNvPr>
          <p:cNvSpPr/>
          <p:nvPr/>
        </p:nvSpPr>
        <p:spPr>
          <a:xfrm>
            <a:off x="595793" y="2482076"/>
            <a:ext cx="1818968" cy="1189704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PROVINCE/DISTRICTS</a:t>
            </a:r>
          </a:p>
        </p:txBody>
      </p:sp>
      <p:sp>
        <p:nvSpPr>
          <p:cNvPr id="9" name="Rettangolo con un angolo in alto arrotondato e l'altro ritagliato 8">
            <a:extLst>
              <a:ext uri="{FF2B5EF4-FFF2-40B4-BE49-F238E27FC236}">
                <a16:creationId xmlns:a16="http://schemas.microsoft.com/office/drawing/2014/main" id="{056B2274-585D-2409-9BAF-33E2E06BABB3}"/>
              </a:ext>
            </a:extLst>
          </p:cNvPr>
          <p:cNvSpPr/>
          <p:nvPr/>
        </p:nvSpPr>
        <p:spPr>
          <a:xfrm>
            <a:off x="2819400" y="2482075"/>
            <a:ext cx="1818968" cy="1154901"/>
          </a:xfrm>
          <a:prstGeom prst="snip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COMPANY’S </a:t>
            </a:r>
            <a:r>
              <a:rPr lang="it-IT" dirty="0" err="1"/>
              <a:t>ENDOWNMENTto</a:t>
            </a:r>
            <a:r>
              <a:rPr lang="it-IT" dirty="0"/>
              <a:t> </a:t>
            </a:r>
            <a:r>
              <a:rPr lang="it-IT" dirty="0" err="1"/>
              <a:t>SME’s</a:t>
            </a:r>
            <a:endParaRPr lang="it-IT" dirty="0"/>
          </a:p>
        </p:txBody>
      </p:sp>
      <p:sp>
        <p:nvSpPr>
          <p:cNvPr id="10" name="Rettangolo con un angolo in alto arrotondato e l'altro ritagliato 9">
            <a:extLst>
              <a:ext uri="{FF2B5EF4-FFF2-40B4-BE49-F238E27FC236}">
                <a16:creationId xmlns:a16="http://schemas.microsoft.com/office/drawing/2014/main" id="{7EBD2949-13A8-FD2C-0C54-902B63F86928}"/>
              </a:ext>
            </a:extLst>
          </p:cNvPr>
          <p:cNvSpPr/>
          <p:nvPr/>
        </p:nvSpPr>
        <p:spPr>
          <a:xfrm>
            <a:off x="5062384" y="2467741"/>
            <a:ext cx="1759975" cy="1154901"/>
          </a:xfrm>
          <a:prstGeom prst="snip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PIANI PROVINCIALI (EMERGO – LIFT) for </a:t>
            </a:r>
            <a:r>
              <a:rPr lang="it-IT" dirty="0" err="1"/>
              <a:t>PwD</a:t>
            </a:r>
            <a:endParaRPr lang="it-IT" dirty="0"/>
          </a:p>
        </p:txBody>
      </p:sp>
      <p:sp>
        <p:nvSpPr>
          <p:cNvPr id="12" name="Rettangolo con un angolo in alto arrotondato e l'altro ritagliato 11">
            <a:extLst>
              <a:ext uri="{FF2B5EF4-FFF2-40B4-BE49-F238E27FC236}">
                <a16:creationId xmlns:a16="http://schemas.microsoft.com/office/drawing/2014/main" id="{02CECC59-F437-9CAB-19EE-689862FE1443}"/>
              </a:ext>
            </a:extLst>
          </p:cNvPr>
          <p:cNvSpPr/>
          <p:nvPr/>
        </p:nvSpPr>
        <p:spPr>
          <a:xfrm>
            <a:off x="7246375" y="2482074"/>
            <a:ext cx="1956620" cy="1154901"/>
          </a:xfrm>
          <a:prstGeom prst="snip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INCENTIVES TO COOPERATIVE 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032F4C6-D701-9F68-277C-B6E1AA293CE0}"/>
              </a:ext>
            </a:extLst>
          </p:cNvPr>
          <p:cNvSpPr/>
          <p:nvPr/>
        </p:nvSpPr>
        <p:spPr>
          <a:xfrm>
            <a:off x="2841526" y="3665294"/>
            <a:ext cx="1720642" cy="762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/>
              <a:t>Hiring</a:t>
            </a:r>
            <a:r>
              <a:rPr lang="it-IT" sz="1200" dirty="0"/>
              <a:t> incentives and </a:t>
            </a:r>
            <a:r>
              <a:rPr lang="it-IT" sz="1200" dirty="0" err="1"/>
              <a:t>contribution</a:t>
            </a:r>
            <a:r>
              <a:rPr lang="it-IT" sz="1200" dirty="0"/>
              <a:t> </a:t>
            </a:r>
            <a:r>
              <a:rPr lang="it-IT" sz="1200"/>
              <a:t>for internship</a:t>
            </a:r>
            <a:endParaRPr lang="it-IT" sz="1200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9AA38AF7-1802-F062-4DFD-B98D2DDAEBF9}"/>
              </a:ext>
            </a:extLst>
          </p:cNvPr>
          <p:cNvSpPr/>
          <p:nvPr/>
        </p:nvSpPr>
        <p:spPr>
          <a:xfrm>
            <a:off x="2841526" y="4537618"/>
            <a:ext cx="1720642" cy="7760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/>
              <a:t>Training </a:t>
            </a:r>
            <a:r>
              <a:rPr lang="it-IT" sz="1000" dirty="0" err="1"/>
              <a:t>island</a:t>
            </a:r>
            <a:r>
              <a:rPr lang="it-IT" sz="1000" dirty="0"/>
              <a:t> and </a:t>
            </a:r>
            <a:r>
              <a:rPr lang="it-IT" sz="1000" dirty="0" err="1"/>
              <a:t>consultancy</a:t>
            </a:r>
            <a:r>
              <a:rPr lang="it-IT" sz="1000" dirty="0"/>
              <a:t> services  - </a:t>
            </a:r>
            <a:r>
              <a:rPr lang="it-IT" sz="1000" dirty="0" err="1"/>
              <a:t>contirbution</a:t>
            </a:r>
            <a:r>
              <a:rPr lang="it-IT" sz="1000" dirty="0"/>
              <a:t> for </a:t>
            </a:r>
            <a:r>
              <a:rPr lang="it-IT" sz="1000" dirty="0" err="1"/>
              <a:t>aid</a:t>
            </a:r>
            <a:r>
              <a:rPr lang="it-IT" sz="1000" dirty="0"/>
              <a:t> 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0DF45F85-198C-4EFD-196B-7E4F52F5870C}"/>
              </a:ext>
            </a:extLst>
          </p:cNvPr>
          <p:cNvSpPr/>
          <p:nvPr/>
        </p:nvSpPr>
        <p:spPr>
          <a:xfrm>
            <a:off x="2841526" y="5342016"/>
            <a:ext cx="1720642" cy="5385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COOPERATIVE BRANCHES OF COMPANIES</a:t>
            </a:r>
            <a:endParaRPr lang="it-IT" sz="800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15B75C79-D01B-BD6D-7FEF-2F55A796A23B}"/>
              </a:ext>
            </a:extLst>
          </p:cNvPr>
          <p:cNvSpPr/>
          <p:nvPr/>
        </p:nvSpPr>
        <p:spPr>
          <a:xfrm>
            <a:off x="5217712" y="3683912"/>
            <a:ext cx="1449318" cy="7253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ADVISORY SERVICES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56208F39-B351-E233-DACE-CD700E2B5CC3}"/>
              </a:ext>
            </a:extLst>
          </p:cNvPr>
          <p:cNvSpPr/>
          <p:nvPr/>
        </p:nvSpPr>
        <p:spPr>
          <a:xfrm>
            <a:off x="5217712" y="4475190"/>
            <a:ext cx="1449318" cy="6618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TRAINING 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F7419F4A-3949-12FE-8ADB-9EEEE78380B5}"/>
              </a:ext>
            </a:extLst>
          </p:cNvPr>
          <p:cNvSpPr/>
          <p:nvPr/>
        </p:nvSpPr>
        <p:spPr>
          <a:xfrm>
            <a:off x="5217712" y="5313699"/>
            <a:ext cx="1449318" cy="465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PLACEMENT</a:t>
            </a:r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B393D5B1-E088-348C-94B9-AE5B6DC4F53A}"/>
              </a:ext>
            </a:extLst>
          </p:cNvPr>
          <p:cNvSpPr/>
          <p:nvPr/>
        </p:nvSpPr>
        <p:spPr>
          <a:xfrm>
            <a:off x="3701847" y="1994800"/>
            <a:ext cx="373044" cy="3439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1A3878FF-2DD8-67DF-082D-38420FB5C96D}"/>
              </a:ext>
            </a:extLst>
          </p:cNvPr>
          <p:cNvSpPr/>
          <p:nvPr/>
        </p:nvSpPr>
        <p:spPr>
          <a:xfrm>
            <a:off x="5755849" y="1991883"/>
            <a:ext cx="373044" cy="3439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30D15C5F-9451-823C-8C59-2764D335F1B7}"/>
              </a:ext>
            </a:extLst>
          </p:cNvPr>
          <p:cNvSpPr/>
          <p:nvPr/>
        </p:nvSpPr>
        <p:spPr>
          <a:xfrm>
            <a:off x="8038163" y="1987036"/>
            <a:ext cx="373044" cy="3439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03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C406B1-DFF5-3CEE-2251-499D7264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DISTRICTS’ PROGRAMS TO </a:t>
            </a:r>
            <a:r>
              <a:rPr lang="it-IT" b="1" dirty="0" err="1"/>
              <a:t>PwD</a:t>
            </a:r>
            <a:r>
              <a:rPr lang="it-IT" b="1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DF481C-C7B8-0CB3-1038-BE3FC2065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1170"/>
            <a:ext cx="9906000" cy="9814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F18EDAF-DDFC-86C1-59B1-5C96279B7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800" y="6077181"/>
            <a:ext cx="810838" cy="469433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0F7B233-8C46-D85A-7B43-14A1E71C8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8615363" cy="4297169"/>
          </a:xfrm>
        </p:spPr>
        <p:txBody>
          <a:bodyPr>
            <a:normAutofit/>
          </a:bodyPr>
          <a:lstStyle/>
          <a:p>
            <a:pPr algn="just"/>
            <a:r>
              <a:rPr lang="it-IT" sz="1600" b="1" dirty="0">
                <a:latin typeface="+mj-lt"/>
              </a:rPr>
              <a:t>Who</a:t>
            </a:r>
            <a:r>
              <a:rPr lang="it-IT" sz="2400" b="1" dirty="0">
                <a:latin typeface="+mj-lt"/>
              </a:rPr>
              <a:t>: </a:t>
            </a:r>
            <a:r>
              <a:rPr lang="it-IT" sz="1600" dirty="0" err="1">
                <a:latin typeface="+mj-lt"/>
              </a:rPr>
              <a:t>Districts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throught</a:t>
            </a:r>
            <a:r>
              <a:rPr lang="it-IT" sz="1600" dirty="0">
                <a:latin typeface="+mj-lt"/>
              </a:rPr>
              <a:t> private </a:t>
            </a:r>
            <a:r>
              <a:rPr lang="it-IT" sz="1600" dirty="0" err="1">
                <a:latin typeface="+mj-lt"/>
              </a:rPr>
              <a:t>operators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accredited</a:t>
            </a:r>
            <a:r>
              <a:rPr lang="it-IT" sz="1600" dirty="0">
                <a:latin typeface="+mj-lt"/>
              </a:rPr>
              <a:t> and a network of social services </a:t>
            </a:r>
            <a:r>
              <a:rPr lang="it-IT" sz="2400" dirty="0">
                <a:latin typeface="+mj-lt"/>
              </a:rPr>
              <a:t>-</a:t>
            </a:r>
            <a:r>
              <a:rPr lang="en-US" sz="1600" dirty="0"/>
              <a:t>.</a:t>
            </a:r>
            <a:r>
              <a:rPr lang="it-IT" sz="2400" dirty="0">
                <a:latin typeface="+mj-lt"/>
              </a:rPr>
              <a:t> </a:t>
            </a:r>
          </a:p>
          <a:p>
            <a:pPr algn="just"/>
            <a:r>
              <a:rPr lang="it-IT" sz="1800" b="1" dirty="0" err="1">
                <a:latin typeface="+mj-lt"/>
              </a:rPr>
              <a:t>What</a:t>
            </a:r>
            <a:r>
              <a:rPr lang="it-IT" sz="2400" b="1" dirty="0">
                <a:latin typeface="+mj-lt"/>
              </a:rPr>
              <a:t>: </a:t>
            </a:r>
          </a:p>
          <a:p>
            <a:pPr lvl="1" algn="just"/>
            <a:r>
              <a:rPr lang="it-IT" sz="1400" b="1" dirty="0" err="1">
                <a:latin typeface="Agenda Light" pitchFamily="50" charset="0"/>
              </a:rPr>
              <a:t>Optimized</a:t>
            </a:r>
            <a:r>
              <a:rPr lang="it-IT" sz="1400" b="1" dirty="0">
                <a:latin typeface="Agenda Light" pitchFamily="50" charset="0"/>
              </a:rPr>
              <a:t> Skills Development: </a:t>
            </a:r>
            <a:r>
              <a:rPr lang="en-US" sz="1400" dirty="0">
                <a:latin typeface="Agenda Light" pitchFamily="50" charset="0"/>
              </a:rPr>
              <a:t>personalized learning paths for individuals, suggesting the most effective training programs or resources to acquire in-demand skills. </a:t>
            </a:r>
            <a:r>
              <a:rPr lang="it-IT" sz="1400" dirty="0">
                <a:latin typeface="Agenda Light" pitchFamily="50" charset="0"/>
              </a:rPr>
              <a:t>Internship, training ( </a:t>
            </a:r>
            <a:r>
              <a:rPr lang="it-IT" sz="1400" dirty="0" err="1">
                <a:latin typeface="Agenda Light" pitchFamily="50" charset="0"/>
              </a:rPr>
              <a:t>digital</a:t>
            </a:r>
            <a:r>
              <a:rPr lang="it-IT" sz="1400" dirty="0">
                <a:latin typeface="Agenda Light" pitchFamily="50" charset="0"/>
              </a:rPr>
              <a:t> divide, </a:t>
            </a:r>
            <a:r>
              <a:rPr lang="it-IT" sz="1400" dirty="0" err="1">
                <a:latin typeface="Agenda Light" pitchFamily="50" charset="0"/>
              </a:rPr>
              <a:t>upskilling</a:t>
            </a:r>
            <a:r>
              <a:rPr lang="it-IT" sz="1400" dirty="0">
                <a:latin typeface="Agenda Light" pitchFamily="50" charset="0"/>
              </a:rPr>
              <a:t>) and placement </a:t>
            </a:r>
            <a:endParaRPr lang="it-IT" sz="1400" b="1" dirty="0">
              <a:latin typeface="Agenda Light" pitchFamily="50" charset="0"/>
            </a:endParaRPr>
          </a:p>
          <a:p>
            <a:pPr lvl="1" algn="just"/>
            <a:r>
              <a:rPr lang="it-IT" sz="1400" b="1" kern="100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Welcoming</a:t>
            </a:r>
            <a:r>
              <a:rPr lang="it-IT" sz="1400" b="1" kern="100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400" b="1" kern="100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environment</a:t>
            </a:r>
            <a:r>
              <a:rPr lang="it-IT" sz="1400" b="1" kern="100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400" kern="100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Agenda Light" pitchFamily="50" charset="0"/>
              </a:rPr>
              <a:t>Fostering a culture of respect and belonging, where individual differences are appreciated.. </a:t>
            </a:r>
          </a:p>
          <a:p>
            <a:pPr lvl="1" algn="just"/>
            <a:r>
              <a:rPr lang="en-US" sz="1400" b="1" kern="100" dirty="0">
                <a:latin typeface="Agenda Light" pitchFamily="50" charset="0"/>
                <a:cs typeface="Times New Roman" panose="02020603050405020304" pitchFamily="18" charset="0"/>
              </a:rPr>
              <a:t>Ongoing Support: </a:t>
            </a:r>
            <a:r>
              <a:rPr lang="en-US" sz="1400" kern="100" dirty="0">
                <a:latin typeface="Agenda Light" pitchFamily="50" charset="0"/>
                <a:cs typeface="Times New Roman" panose="02020603050405020304" pitchFamily="18" charset="0"/>
              </a:rPr>
              <a:t>Providing consistent support, particularly during transitions or changes</a:t>
            </a:r>
            <a:r>
              <a:rPr lang="en-US" sz="1400" dirty="0">
                <a:latin typeface="Agenda Light" pitchFamily="50" charset="0"/>
              </a:rPr>
              <a:t>.</a:t>
            </a:r>
          </a:p>
          <a:p>
            <a:pPr lvl="1" algn="just"/>
            <a:r>
              <a:rPr lang="it-IT" sz="1400" b="1" kern="100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Promote</a:t>
            </a:r>
            <a:r>
              <a:rPr lang="it-IT" sz="1400" b="1" kern="100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an </a:t>
            </a:r>
            <a:r>
              <a:rPr lang="it-IT" sz="1400" b="1" kern="100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integrated</a:t>
            </a:r>
            <a:r>
              <a:rPr lang="it-IT" sz="1400" b="1" kern="100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system of </a:t>
            </a:r>
            <a:r>
              <a:rPr lang="it-IT" sz="1400" b="1" kern="100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employment</a:t>
            </a:r>
            <a:r>
              <a:rPr lang="it-IT" sz="1400" b="1" kern="100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services </a:t>
            </a:r>
            <a:r>
              <a:rPr lang="it-IT" sz="1400" kern="100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Agenda Light" pitchFamily="50" charset="0"/>
              </a:rPr>
              <a:t>These services can include job search assistance, skills training, career counseling, and support for entrepreneurs)</a:t>
            </a:r>
            <a:r>
              <a:rPr lang="it-IT" sz="1400" kern="100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 lvl="1" algn="just"/>
            <a:r>
              <a:rPr lang="it-IT" sz="1400" kern="100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Improving</a:t>
            </a:r>
            <a:r>
              <a:rPr lang="it-IT" sz="1400" kern="100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400" kern="100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Equal</a:t>
            </a:r>
            <a:r>
              <a:rPr lang="it-IT" sz="1400" kern="100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access and social and </a:t>
            </a:r>
            <a:r>
              <a:rPr lang="it-IT" sz="1400" kern="100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employment</a:t>
            </a:r>
            <a:r>
              <a:rPr lang="it-IT" sz="1400" kern="100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400" kern="100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integration</a:t>
            </a:r>
            <a:r>
              <a:rPr lang="it-IT" sz="1400" kern="100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it-IT" sz="1400" kern="100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PwD</a:t>
            </a:r>
            <a:r>
              <a:rPr lang="it-IT" sz="1400" kern="100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it-IT" sz="1400" kern="100" dirty="0" err="1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collaboration</a:t>
            </a:r>
            <a:r>
              <a:rPr lang="it-IT" sz="1400" kern="100" dirty="0">
                <a:latin typeface="Agenda Light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with social and social-health services.</a:t>
            </a:r>
            <a:r>
              <a:rPr lang="it-IT" sz="1400" dirty="0">
                <a:latin typeface="Agenda Light" pitchFamily="50" charset="0"/>
              </a:rPr>
              <a:t> </a:t>
            </a:r>
            <a:r>
              <a:rPr lang="en-US" sz="1400" dirty="0">
                <a:latin typeface="Agenda Light" pitchFamily="50" charset="0"/>
              </a:rPr>
              <a:t>Ensuring that everyone has fair opportunity to enter and succeed in the workplace</a:t>
            </a:r>
          </a:p>
          <a:p>
            <a:pPr algn="just"/>
            <a:r>
              <a:rPr lang="it-IT" sz="1600" b="1" dirty="0" err="1">
                <a:latin typeface="+mj-lt"/>
              </a:rPr>
              <a:t>Beneficiaries</a:t>
            </a:r>
            <a:r>
              <a:rPr lang="it-IT" sz="1600" b="1" dirty="0">
                <a:latin typeface="+mj-lt"/>
              </a:rPr>
              <a:t>: </a:t>
            </a:r>
            <a:r>
              <a:rPr lang="it-IT" sz="1400" dirty="0">
                <a:latin typeface="Agenda Light" pitchFamily="50" charset="0"/>
              </a:rPr>
              <a:t>People with </a:t>
            </a:r>
            <a:r>
              <a:rPr lang="it-IT" sz="1400" dirty="0" err="1">
                <a:latin typeface="Agenda Light" pitchFamily="50" charset="0"/>
              </a:rPr>
              <a:t>disabilities</a:t>
            </a:r>
            <a:r>
              <a:rPr lang="it-IT" sz="1400" dirty="0">
                <a:latin typeface="Agenda Light" pitchFamily="50" charset="0"/>
              </a:rPr>
              <a:t> </a:t>
            </a:r>
            <a:r>
              <a:rPr lang="it-IT" sz="1400" dirty="0" err="1">
                <a:latin typeface="Agenda Light" pitchFamily="50" charset="0"/>
              </a:rPr>
              <a:t>registered</a:t>
            </a:r>
            <a:r>
              <a:rPr lang="it-IT" sz="1400" dirty="0">
                <a:latin typeface="Agenda Light" pitchFamily="50" charset="0"/>
              </a:rPr>
              <a:t> in the </a:t>
            </a:r>
            <a:r>
              <a:rPr lang="it-IT" sz="1400" dirty="0" err="1">
                <a:latin typeface="Agenda Light" pitchFamily="50" charset="0"/>
              </a:rPr>
              <a:t>job’s</a:t>
            </a:r>
            <a:r>
              <a:rPr lang="it-IT" sz="1400" dirty="0">
                <a:latin typeface="Agenda Light" pitchFamily="50" charset="0"/>
              </a:rPr>
              <a:t> </a:t>
            </a:r>
            <a:r>
              <a:rPr lang="it-IT" sz="1400" dirty="0" err="1">
                <a:latin typeface="Agenda Light" pitchFamily="50" charset="0"/>
              </a:rPr>
              <a:t>seeker’s</a:t>
            </a:r>
            <a:r>
              <a:rPr lang="it-IT" sz="1400" dirty="0">
                <a:latin typeface="Agenda Light" pitchFamily="50" charset="0"/>
              </a:rPr>
              <a:t> list and </a:t>
            </a:r>
            <a:r>
              <a:rPr lang="it-IT" sz="1400" dirty="0" err="1">
                <a:latin typeface="Agenda Light" pitchFamily="50" charset="0"/>
              </a:rPr>
              <a:t>SMEs</a:t>
            </a:r>
            <a:r>
              <a:rPr lang="it-IT" sz="1400" dirty="0">
                <a:latin typeface="Agenda Light" pitchFamily="50" charset="0"/>
              </a:rPr>
              <a:t> </a:t>
            </a:r>
          </a:p>
          <a:p>
            <a:pPr lvl="1" algn="just"/>
            <a:r>
              <a:rPr lang="it-IT" sz="1400" dirty="0">
                <a:latin typeface="Agenda Light" pitchFamily="50" charset="0"/>
              </a:rPr>
              <a:t>People with </a:t>
            </a:r>
            <a:r>
              <a:rPr lang="it-IT" sz="1400" dirty="0" err="1">
                <a:latin typeface="Agenda Light" pitchFamily="50" charset="0"/>
              </a:rPr>
              <a:t>mental</a:t>
            </a:r>
            <a:r>
              <a:rPr lang="it-IT" sz="1400" dirty="0">
                <a:latin typeface="Agenda Light" pitchFamily="50" charset="0"/>
              </a:rPr>
              <a:t>, </a:t>
            </a:r>
            <a:r>
              <a:rPr lang="it-IT" sz="1400" dirty="0" err="1">
                <a:latin typeface="Agenda Light" pitchFamily="50" charset="0"/>
              </a:rPr>
              <a:t>physical</a:t>
            </a:r>
            <a:r>
              <a:rPr lang="it-IT" sz="1400" dirty="0">
                <a:latin typeface="Agenda Light" pitchFamily="50" charset="0"/>
              </a:rPr>
              <a:t> and </a:t>
            </a:r>
            <a:r>
              <a:rPr lang="it-IT" sz="1400" dirty="0" err="1">
                <a:latin typeface="Agenda Light" pitchFamily="50" charset="0"/>
              </a:rPr>
              <a:t>sensory</a:t>
            </a:r>
            <a:r>
              <a:rPr lang="it-IT" sz="1400" dirty="0">
                <a:latin typeface="Agenda Light" pitchFamily="50" charset="0"/>
              </a:rPr>
              <a:t> </a:t>
            </a:r>
            <a:r>
              <a:rPr lang="it-IT" sz="1400" dirty="0" err="1">
                <a:latin typeface="Agenda Light" pitchFamily="50" charset="0"/>
              </a:rPr>
              <a:t>disabilities</a:t>
            </a:r>
            <a:r>
              <a:rPr lang="it-IT" sz="1400" dirty="0">
                <a:latin typeface="Agenda Light" pitchFamily="50" charset="0"/>
              </a:rPr>
              <a:t> </a:t>
            </a:r>
            <a:r>
              <a:rPr lang="it-IT" sz="1400" dirty="0" err="1">
                <a:latin typeface="Agenda Light" pitchFamily="50" charset="0"/>
              </a:rPr>
              <a:t>who</a:t>
            </a:r>
            <a:r>
              <a:rPr lang="it-IT" sz="1400" dirty="0">
                <a:latin typeface="Agenda Light" pitchFamily="50" charset="0"/>
              </a:rPr>
              <a:t> </a:t>
            </a:r>
            <a:r>
              <a:rPr lang="it-IT" sz="1400" dirty="0" err="1">
                <a:latin typeface="Agenda Light" pitchFamily="50" charset="0"/>
              </a:rPr>
              <a:t>require</a:t>
            </a:r>
            <a:r>
              <a:rPr lang="it-IT" sz="1400" dirty="0">
                <a:latin typeface="Agenda Light" pitchFamily="50" charset="0"/>
              </a:rPr>
              <a:t> </a:t>
            </a:r>
            <a:r>
              <a:rPr lang="it-IT" sz="1400" dirty="0" err="1">
                <a:latin typeface="Agenda Light" pitchFamily="50" charset="0"/>
              </a:rPr>
              <a:t>specialized</a:t>
            </a:r>
            <a:r>
              <a:rPr lang="it-IT" sz="1400" dirty="0">
                <a:latin typeface="Agenda Light" pitchFamily="50" charset="0"/>
              </a:rPr>
              <a:t> and intense support to </a:t>
            </a:r>
            <a:r>
              <a:rPr lang="it-IT" sz="1400" dirty="0" err="1">
                <a:latin typeface="Agenda Light" pitchFamily="50" charset="0"/>
              </a:rPr>
              <a:t>find</a:t>
            </a:r>
            <a:r>
              <a:rPr lang="it-IT" sz="1400" dirty="0">
                <a:latin typeface="Agenda Light" pitchFamily="50" charset="0"/>
              </a:rPr>
              <a:t> and </a:t>
            </a:r>
            <a:r>
              <a:rPr lang="it-IT" sz="1400" dirty="0" err="1">
                <a:latin typeface="Agenda Light" pitchFamily="50" charset="0"/>
              </a:rPr>
              <a:t>keep</a:t>
            </a:r>
            <a:r>
              <a:rPr lang="it-IT" sz="1400" dirty="0">
                <a:latin typeface="Agenda Light" pitchFamily="50" charset="0"/>
              </a:rPr>
              <a:t> a job </a:t>
            </a:r>
          </a:p>
          <a:p>
            <a:pPr lvl="1" algn="just"/>
            <a:r>
              <a:rPr lang="it-IT" sz="1400" dirty="0" err="1">
                <a:latin typeface="Agenda Light" pitchFamily="50" charset="0"/>
              </a:rPr>
              <a:t>SMEs</a:t>
            </a:r>
            <a:r>
              <a:rPr lang="it-IT" sz="1400" dirty="0">
                <a:latin typeface="Agenda Light" pitchFamily="50" charset="0"/>
              </a:rPr>
              <a:t> </a:t>
            </a:r>
            <a:r>
              <a:rPr lang="it-IT" sz="1400" dirty="0" err="1">
                <a:latin typeface="Agenda Light" pitchFamily="50" charset="0"/>
              </a:rPr>
              <a:t>hiring</a:t>
            </a:r>
            <a:r>
              <a:rPr lang="it-IT" sz="1400" dirty="0">
                <a:latin typeface="Agenda Light" pitchFamily="50" charset="0"/>
              </a:rPr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8244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875EAABFF402848B7DF2770EBDAAA76" ma:contentTypeVersion="3" ma:contentTypeDescription="Creare un nuovo documento." ma:contentTypeScope="" ma:versionID="c65470712ba36af6b30139afeff36abd">
  <xsd:schema xmlns:xsd="http://www.w3.org/2001/XMLSchema" xmlns:xs="http://www.w3.org/2001/XMLSchema" xmlns:p="http://schemas.microsoft.com/office/2006/metadata/properties" xmlns:ns3="7297382a-1995-4321-9ac0-78cd930b0402" targetNamespace="http://schemas.microsoft.com/office/2006/metadata/properties" ma:root="true" ma:fieldsID="bfef3b40bde5f6b7f9ff3bd53b717c10" ns3:_="">
    <xsd:import namespace="7297382a-1995-4321-9ac0-78cd930b04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7382a-1995-4321-9ac0-78cd930b04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E797DC-AF5C-4932-A406-F0E9F3567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97382a-1995-4321-9ac0-78cd930b04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F6D284-E290-4261-B3E6-315A42DE5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F1A626-51EB-4AAD-B96B-B885DA71B518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7297382a-1995-4321-9ac0-78cd930b0402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5097</TotalTime>
  <Words>1143</Words>
  <Application>Microsoft Office PowerPoint</Application>
  <PresentationFormat>A4 (21x29,7 cm)</PresentationFormat>
  <Paragraphs>104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Agenda</vt:lpstr>
      <vt:lpstr>Agenda Light</vt:lpstr>
      <vt:lpstr>Aptos</vt:lpstr>
      <vt:lpstr>Arial</vt:lpstr>
      <vt:lpstr>Arial Unicode MS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SMEs – HIRING OF PEOPLE WITH DISABILITY </vt:lpstr>
      <vt:lpstr>REGIONAL FUNDS TO FINANCE THE PROGRAMS FOR PwD</vt:lpstr>
      <vt:lpstr>DISTRICTS’ PROGRAMS TO PwD </vt:lpstr>
      <vt:lpstr>MOST USED SERVICES </vt:lpstr>
      <vt:lpstr>CONCLUSION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CRISTINA BARUTTA</dc:creator>
  <cp:lastModifiedBy>NADIA GLAESERER</cp:lastModifiedBy>
  <cp:revision>59</cp:revision>
  <dcterms:created xsi:type="dcterms:W3CDTF">2020-03-03T08:46:27Z</dcterms:created>
  <dcterms:modified xsi:type="dcterms:W3CDTF">2025-03-24T15:15:16Z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0x010100E875EAABFF402848B7DF2770EBDAAA76</vt:lpwstr>
  </property>
</Properties>
</file>