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sldIdLst>
    <p:sldId id="256" r:id="rId5"/>
    <p:sldId id="257" r:id="rId6"/>
    <p:sldId id="267" r:id="rId7"/>
    <p:sldId id="258" r:id="rId8"/>
    <p:sldId id="269" r:id="rId9"/>
    <p:sldId id="261" r:id="rId10"/>
    <p:sldId id="271" r:id="rId11"/>
    <p:sldId id="262" r:id="rId12"/>
    <p:sldId id="273" r:id="rId13"/>
    <p:sldId id="264" r:id="rId14"/>
    <p:sldId id="272" r:id="rId15"/>
    <p:sldId id="274" r:id="rId16"/>
    <p:sldId id="266" r:id="rId17"/>
    <p:sldId id="270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8D"/>
    <a:srgbClr val="F4D14E"/>
    <a:srgbClr val="F4D88D"/>
    <a:srgbClr val="E07CC0"/>
    <a:srgbClr val="F2D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45F15-4685-3D2E-958A-935AD8A5C2AC}" v="18" dt="2025-03-17T07:29:58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B6627-7D8B-4B80-BEBC-767B236B148A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EF1CAED5-75D0-4C9F-84A7-BE72C0389E9F}">
      <dgm:prSet phldrT="[Text]" phldr="0"/>
      <dgm:spPr/>
      <dgm:t>
        <a:bodyPr/>
        <a:lstStyle/>
        <a:p>
          <a:r>
            <a:rPr lang="en-US" dirty="0">
              <a:latin typeface="Goudy Old Style"/>
            </a:rPr>
            <a:t>...</a:t>
          </a:r>
          <a:endParaRPr lang="en-US" dirty="0"/>
        </a:p>
      </dgm:t>
    </dgm:pt>
    <dgm:pt modelId="{DE256580-AC7E-4D24-8677-B0C380315DF3}" type="parTrans" cxnId="{2CCA483F-673A-41A6-8A62-9DC0914C60A0}">
      <dgm:prSet/>
      <dgm:spPr/>
    </dgm:pt>
    <dgm:pt modelId="{2D028EC9-3FCB-4632-95E0-C7A27B67918D}" type="sibTrans" cxnId="{2CCA483F-673A-41A6-8A62-9DC0914C60A0}">
      <dgm:prSet/>
      <dgm:spPr/>
    </dgm:pt>
    <dgm:pt modelId="{580DBA0E-0E7F-41CE-959E-AA7A806525B1}">
      <dgm:prSet phldrT="[Text]" phldr="0"/>
      <dgm:spPr/>
      <dgm:t>
        <a:bodyPr/>
        <a:lstStyle/>
        <a:p>
          <a:r>
            <a:rPr lang="en-US" dirty="0">
              <a:latin typeface="Goudy Old Style"/>
            </a:rPr>
            <a:t>...</a:t>
          </a:r>
          <a:endParaRPr lang="en-US" dirty="0"/>
        </a:p>
      </dgm:t>
    </dgm:pt>
    <dgm:pt modelId="{920646F7-BDD5-4C8C-BADF-08A454CD357A}" type="parTrans" cxnId="{D6F6C2F3-6E61-49D6-8E9C-56E047BCF6AC}">
      <dgm:prSet/>
      <dgm:spPr/>
    </dgm:pt>
    <dgm:pt modelId="{ABF4ADEC-3F36-4BAC-8F4B-086FAE0B601A}" type="sibTrans" cxnId="{D6F6C2F3-6E61-49D6-8E9C-56E047BCF6AC}">
      <dgm:prSet/>
      <dgm:spPr/>
    </dgm:pt>
    <dgm:pt modelId="{00038867-49B2-43D2-9F8A-A35FEC2D47FB}">
      <dgm:prSet phldrT="[Text]" phldr="0"/>
      <dgm:spPr/>
      <dgm:t>
        <a:bodyPr/>
        <a:lstStyle/>
        <a:p>
          <a:r>
            <a:rPr lang="en-US" dirty="0">
              <a:latin typeface="Goudy Old Style"/>
            </a:rPr>
            <a:t>...</a:t>
          </a:r>
          <a:endParaRPr lang="en-US" dirty="0"/>
        </a:p>
      </dgm:t>
    </dgm:pt>
    <dgm:pt modelId="{6591E0C3-5B41-4D85-8C92-6DBD457A0369}" type="parTrans" cxnId="{944BA543-74A7-4F67-BBBD-7C2A97A64C06}">
      <dgm:prSet/>
      <dgm:spPr/>
    </dgm:pt>
    <dgm:pt modelId="{7638535E-A9BA-4673-ACF4-8DC6EDC991E9}" type="sibTrans" cxnId="{944BA543-74A7-4F67-BBBD-7C2A97A64C06}">
      <dgm:prSet/>
      <dgm:spPr/>
    </dgm:pt>
    <dgm:pt modelId="{89395B49-9D24-4AE8-8F8C-3365C424DBC1}" type="pres">
      <dgm:prSet presAssocID="{E6FB6627-7D8B-4B80-BEBC-767B236B148A}" presName="Name0" presStyleCnt="0">
        <dgm:presLayoutVars>
          <dgm:dir/>
          <dgm:resizeHandles val="exact"/>
        </dgm:presLayoutVars>
      </dgm:prSet>
      <dgm:spPr/>
    </dgm:pt>
    <dgm:pt modelId="{E07A3E4A-720C-48AC-B9B9-5F78A8C166F8}" type="pres">
      <dgm:prSet presAssocID="{EF1CAED5-75D0-4C9F-84A7-BE72C0389E9F}" presName="parTxOnly" presStyleLbl="node1" presStyleIdx="0" presStyleCnt="3">
        <dgm:presLayoutVars>
          <dgm:bulletEnabled val="1"/>
        </dgm:presLayoutVars>
      </dgm:prSet>
      <dgm:spPr/>
    </dgm:pt>
    <dgm:pt modelId="{8D53EFD6-E584-4494-A94D-B88994AF94F0}" type="pres">
      <dgm:prSet presAssocID="{2D028EC9-3FCB-4632-95E0-C7A27B67918D}" presName="parSpace" presStyleCnt="0"/>
      <dgm:spPr/>
    </dgm:pt>
    <dgm:pt modelId="{87042C12-D41F-4787-920A-75B9321B6FE2}" type="pres">
      <dgm:prSet presAssocID="{580DBA0E-0E7F-41CE-959E-AA7A806525B1}" presName="parTxOnly" presStyleLbl="node1" presStyleIdx="1" presStyleCnt="3">
        <dgm:presLayoutVars>
          <dgm:bulletEnabled val="1"/>
        </dgm:presLayoutVars>
      </dgm:prSet>
      <dgm:spPr/>
    </dgm:pt>
    <dgm:pt modelId="{A50430AD-BA92-42D4-B65A-BFA231CCBD7F}" type="pres">
      <dgm:prSet presAssocID="{ABF4ADEC-3F36-4BAC-8F4B-086FAE0B601A}" presName="parSpace" presStyleCnt="0"/>
      <dgm:spPr/>
    </dgm:pt>
    <dgm:pt modelId="{C6DD6863-51D3-4975-9237-BD248E69540F}" type="pres">
      <dgm:prSet presAssocID="{00038867-49B2-43D2-9F8A-A35FEC2D47FB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9070DF0C-27F4-406C-9CC9-C83362186D51}" type="presOf" srcId="{580DBA0E-0E7F-41CE-959E-AA7A806525B1}" destId="{87042C12-D41F-4787-920A-75B9321B6FE2}" srcOrd="0" destOrd="0" presId="urn:microsoft.com/office/officeart/2005/8/layout/hChevron3"/>
    <dgm:cxn modelId="{A1836C17-0F61-4AC5-8A98-8DCD3ACBA915}" type="presOf" srcId="{00038867-49B2-43D2-9F8A-A35FEC2D47FB}" destId="{C6DD6863-51D3-4975-9237-BD248E69540F}" srcOrd="0" destOrd="0" presId="urn:microsoft.com/office/officeart/2005/8/layout/hChevron3"/>
    <dgm:cxn modelId="{2CCA483F-673A-41A6-8A62-9DC0914C60A0}" srcId="{E6FB6627-7D8B-4B80-BEBC-767B236B148A}" destId="{EF1CAED5-75D0-4C9F-84A7-BE72C0389E9F}" srcOrd="0" destOrd="0" parTransId="{DE256580-AC7E-4D24-8677-B0C380315DF3}" sibTransId="{2D028EC9-3FCB-4632-95E0-C7A27B67918D}"/>
    <dgm:cxn modelId="{944BA543-74A7-4F67-BBBD-7C2A97A64C06}" srcId="{E6FB6627-7D8B-4B80-BEBC-767B236B148A}" destId="{00038867-49B2-43D2-9F8A-A35FEC2D47FB}" srcOrd="2" destOrd="0" parTransId="{6591E0C3-5B41-4D85-8C92-6DBD457A0369}" sibTransId="{7638535E-A9BA-4673-ACF4-8DC6EDC991E9}"/>
    <dgm:cxn modelId="{AD784854-3CA7-4CFF-8DFC-F4AABD2597ED}" type="presOf" srcId="{EF1CAED5-75D0-4C9F-84A7-BE72C0389E9F}" destId="{E07A3E4A-720C-48AC-B9B9-5F78A8C166F8}" srcOrd="0" destOrd="0" presId="urn:microsoft.com/office/officeart/2005/8/layout/hChevron3"/>
    <dgm:cxn modelId="{D6F6C2F3-6E61-49D6-8E9C-56E047BCF6AC}" srcId="{E6FB6627-7D8B-4B80-BEBC-767B236B148A}" destId="{580DBA0E-0E7F-41CE-959E-AA7A806525B1}" srcOrd="1" destOrd="0" parTransId="{920646F7-BDD5-4C8C-BADF-08A454CD357A}" sibTransId="{ABF4ADEC-3F36-4BAC-8F4B-086FAE0B601A}"/>
    <dgm:cxn modelId="{505ADAF4-2D00-4121-9DAF-0E7DBA715D23}" type="presOf" srcId="{E6FB6627-7D8B-4B80-BEBC-767B236B148A}" destId="{89395B49-9D24-4AE8-8F8C-3365C424DBC1}" srcOrd="0" destOrd="0" presId="urn:microsoft.com/office/officeart/2005/8/layout/hChevron3"/>
    <dgm:cxn modelId="{6A8FCADC-0218-41ED-B05E-2D3ACBA0B167}" type="presParOf" srcId="{89395B49-9D24-4AE8-8F8C-3365C424DBC1}" destId="{E07A3E4A-720C-48AC-B9B9-5F78A8C166F8}" srcOrd="0" destOrd="0" presId="urn:microsoft.com/office/officeart/2005/8/layout/hChevron3"/>
    <dgm:cxn modelId="{175AA7FB-B855-4C4F-BDE7-7B83EC1F5FBC}" type="presParOf" srcId="{89395B49-9D24-4AE8-8F8C-3365C424DBC1}" destId="{8D53EFD6-E584-4494-A94D-B88994AF94F0}" srcOrd="1" destOrd="0" presId="urn:microsoft.com/office/officeart/2005/8/layout/hChevron3"/>
    <dgm:cxn modelId="{0085039C-0FCD-4396-BE84-58CE81EC72EF}" type="presParOf" srcId="{89395B49-9D24-4AE8-8F8C-3365C424DBC1}" destId="{87042C12-D41F-4787-920A-75B9321B6FE2}" srcOrd="2" destOrd="0" presId="urn:microsoft.com/office/officeart/2005/8/layout/hChevron3"/>
    <dgm:cxn modelId="{72E5B3C3-E598-4879-885C-5C7408A41D50}" type="presParOf" srcId="{89395B49-9D24-4AE8-8F8C-3365C424DBC1}" destId="{A50430AD-BA92-42D4-B65A-BFA231CCBD7F}" srcOrd="3" destOrd="0" presId="urn:microsoft.com/office/officeart/2005/8/layout/hChevron3"/>
    <dgm:cxn modelId="{2AE720AE-A7A7-45F5-8FAB-6E2039C3865D}" type="presParOf" srcId="{89395B49-9D24-4AE8-8F8C-3365C424DBC1}" destId="{C6DD6863-51D3-4975-9237-BD248E69540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A3E4A-720C-48AC-B9B9-5F78A8C166F8}">
      <dsp:nvSpPr>
        <dsp:cNvPr id="0" name=""/>
        <dsp:cNvSpPr/>
      </dsp:nvSpPr>
      <dsp:spPr>
        <a:xfrm>
          <a:off x="2009" y="1477416"/>
          <a:ext cx="1756916" cy="7027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8" tIns="98679" rIns="49340" bIns="98679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Goudy Old Style"/>
            </a:rPr>
            <a:t>...</a:t>
          </a:r>
          <a:endParaRPr lang="en-US" sz="3700" kern="1200" dirty="0"/>
        </a:p>
      </dsp:txBody>
      <dsp:txXfrm>
        <a:off x="2009" y="1477416"/>
        <a:ext cx="1581225" cy="702766"/>
      </dsp:txXfrm>
    </dsp:sp>
    <dsp:sp modelId="{87042C12-D41F-4787-920A-75B9321B6FE2}">
      <dsp:nvSpPr>
        <dsp:cNvPr id="0" name=""/>
        <dsp:cNvSpPr/>
      </dsp:nvSpPr>
      <dsp:spPr>
        <a:xfrm>
          <a:off x="1407541" y="1477416"/>
          <a:ext cx="1756916" cy="7027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98679" rIns="49340" bIns="98679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Goudy Old Style"/>
            </a:rPr>
            <a:t>...</a:t>
          </a:r>
          <a:endParaRPr lang="en-US" sz="3700" kern="1200" dirty="0"/>
        </a:p>
      </dsp:txBody>
      <dsp:txXfrm>
        <a:off x="1758924" y="1477416"/>
        <a:ext cx="1054150" cy="702766"/>
      </dsp:txXfrm>
    </dsp:sp>
    <dsp:sp modelId="{C6DD6863-51D3-4975-9237-BD248E69540F}">
      <dsp:nvSpPr>
        <dsp:cNvPr id="0" name=""/>
        <dsp:cNvSpPr/>
      </dsp:nvSpPr>
      <dsp:spPr>
        <a:xfrm>
          <a:off x="2813074" y="1477416"/>
          <a:ext cx="1756916" cy="7027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98679" rIns="49340" bIns="98679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Goudy Old Style"/>
            </a:rPr>
            <a:t>...</a:t>
          </a:r>
          <a:endParaRPr lang="en-US" sz="3700" kern="1200" dirty="0"/>
        </a:p>
      </dsp:txBody>
      <dsp:txXfrm>
        <a:off x="3164457" y="1477416"/>
        <a:ext cx="1054150" cy="702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2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4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9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5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1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5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6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2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0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peoplefirst.h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678705-CF8E-4B51-B199-74BB431C7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E17E22-15C6-47B6-B957-58A8838B9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076F68F-43D8-4293-8C34-5085FD90B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3" y="685800"/>
            <a:ext cx="10830681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71600" y="4114799"/>
            <a:ext cx="9486900" cy="845139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38808D"/>
                </a:solidFill>
                <a:ea typeface="+mj-lt"/>
                <a:cs typeface="+mj-lt"/>
              </a:rPr>
              <a:t>Szeretettel </a:t>
            </a:r>
            <a:r>
              <a:rPr lang="hu-HU" b="1" err="1">
                <a:solidFill>
                  <a:srgbClr val="38808D"/>
                </a:solidFill>
                <a:ea typeface="+mj-lt"/>
                <a:cs typeface="+mj-lt"/>
              </a:rPr>
              <a:t>üdvözlünk</a:t>
            </a:r>
            <a:r>
              <a:rPr lang="hu-HU" b="1" dirty="0">
                <a:solidFill>
                  <a:srgbClr val="38808D"/>
                </a:solidFill>
                <a:ea typeface="+mj-lt"/>
                <a:cs typeface="+mj-lt"/>
              </a:rPr>
              <a:t>!</a:t>
            </a:r>
            <a:endParaRPr lang="hu-HU" b="1">
              <a:solidFill>
                <a:srgbClr val="38808D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057400" y="5097194"/>
            <a:ext cx="8115300" cy="7596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hu-HU" dirty="0">
                <a:solidFill>
                  <a:srgbClr val="38808D"/>
                </a:solidFill>
              </a:rPr>
              <a:t>Fogyatékosság és önálló életvitel</a:t>
            </a:r>
            <a:endParaRPr lang="en-US" dirty="0"/>
          </a:p>
          <a:p>
            <a:r>
              <a:rPr lang="hu-HU" dirty="0">
                <a:solidFill>
                  <a:srgbClr val="38808D"/>
                </a:solidFill>
              </a:rPr>
              <a:t> multiplikátor találkozó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406F5-BFAF-071B-E1D1-73691185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06" y="1371599"/>
            <a:ext cx="2459503" cy="2459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7716D-DF89-3B04-EBCF-CEEEADC1A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608" y="1371599"/>
            <a:ext cx="3008566" cy="245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74BC3-FDF5-E658-1C85-D04E08E4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169" y="2138564"/>
            <a:ext cx="3714872" cy="992512"/>
          </a:xfrm>
        </p:spPr>
        <p:txBody>
          <a:bodyPr>
            <a:normAutofit/>
          </a:bodyPr>
          <a:lstStyle/>
          <a:p>
            <a:pPr algn="ctr"/>
            <a:r>
              <a:rPr lang="en-US" sz="4000" b="1" err="1">
                <a:solidFill>
                  <a:srgbClr val="38808D"/>
                </a:solidFill>
                <a:ea typeface="+mj-lt"/>
                <a:cs typeface="+mj-lt"/>
              </a:rPr>
              <a:t>szünet</a:t>
            </a:r>
            <a:endParaRPr lang="en-US" sz="4000" b="1" err="1">
              <a:solidFill>
                <a:srgbClr val="38808D"/>
              </a:solidFill>
            </a:endParaRPr>
          </a:p>
        </p:txBody>
      </p:sp>
      <p:pic>
        <p:nvPicPr>
          <p:cNvPr id="5" name="Picture 4" descr="Fehér csésze és csészealj UFÓ">
            <a:extLst>
              <a:ext uri="{FF2B5EF4-FFF2-40B4-BE49-F238E27FC236}">
                <a16:creationId xmlns:a16="http://schemas.microsoft.com/office/drawing/2014/main" id="{2AA6790D-1497-BF25-46BE-1481962D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47" r="20218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64A3-3A8B-1AEB-FF84-FBC91ABA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995" y="2135939"/>
            <a:ext cx="3572540" cy="35468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phic 3" descr="Körök nyilakkal körvonalas">
            <a:extLst>
              <a:ext uri="{FF2B5EF4-FFF2-40B4-BE49-F238E27FC236}">
                <a16:creationId xmlns:a16="http://schemas.microsoft.com/office/drawing/2014/main" id="{E057239F-EF77-4112-9764-76F187694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0230" y="3673324"/>
            <a:ext cx="1567542" cy="15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96BCD-09C5-BC80-7E1C-8F4005993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FB2D26E-FBAE-45B8-B0F6-80E4ABDEC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442A66-721F-4552-A3AD-3A2215F0C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7EA5288-5BEB-4C44-949A-ED209FE21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98256-C49A-6B1B-9275-BAF77C11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223889"/>
            <a:ext cx="2705101" cy="25081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2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Beszélgetés:</a:t>
            </a:r>
            <a:br>
              <a:rPr lang="en-US" sz="2200" b="1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200" b="1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minden probléma közös?</a:t>
            </a:r>
          </a:p>
        </p:txBody>
      </p:sp>
      <p:pic>
        <p:nvPicPr>
          <p:cNvPr id="4" name="Picture 3" descr="Papírláncos emberek és árnyékuk">
            <a:extLst>
              <a:ext uri="{FF2B5EF4-FFF2-40B4-BE49-F238E27FC236}">
                <a16:creationId xmlns:a16="http://schemas.microsoft.com/office/drawing/2014/main" id="{F427B238-721B-ACE2-B2D1-372CD8B1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13" r="19878" b="-1"/>
          <a:stretch/>
        </p:blipFill>
        <p:spPr>
          <a:xfrm>
            <a:off x="5410200" y="10"/>
            <a:ext cx="6781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FA54BD-E042-4C0D-9BF6-069D35072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0E3178-4966-4EEF-829B-5D1BAC92B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7DB3B5-3773-4BC5-84D0-A26AB1DBB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3" y="685800"/>
            <a:ext cx="10830681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1AD6BA-4067-101A-9A32-3DE432AF6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847" y="1214320"/>
            <a:ext cx="3208319" cy="454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ADBAE-1CA4-3170-82A0-2C3EB19C3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70" y="1240300"/>
            <a:ext cx="3153890" cy="453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3F43E-C05F-BB48-B73A-5DE735602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260" y="1229870"/>
            <a:ext cx="3262747" cy="45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4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2AC3B-1C1D-ECE3-F42B-4D96E5C4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2" y="907287"/>
            <a:ext cx="6910616" cy="804469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38808D"/>
                </a:solidFill>
              </a:rPr>
              <a:t>Mit </a:t>
            </a:r>
            <a:r>
              <a:rPr lang="en-US" b="1" dirty="0" err="1">
                <a:solidFill>
                  <a:srgbClr val="38808D"/>
                </a:solidFill>
              </a:rPr>
              <a:t>viszel</a:t>
            </a:r>
            <a:r>
              <a:rPr lang="en-US" b="1" dirty="0">
                <a:solidFill>
                  <a:srgbClr val="38808D"/>
                </a:solidFill>
              </a:rPr>
              <a:t> ma </a:t>
            </a:r>
            <a:r>
              <a:rPr lang="en-US" b="1" dirty="0" err="1">
                <a:solidFill>
                  <a:srgbClr val="38808D"/>
                </a:solidFill>
              </a:rPr>
              <a:t>innen</a:t>
            </a:r>
            <a:r>
              <a:rPr lang="en-US" b="1" dirty="0">
                <a:solidFill>
                  <a:srgbClr val="38808D"/>
                </a:solidFill>
              </a:rPr>
              <a:t> </a:t>
            </a:r>
            <a:r>
              <a:rPr lang="en-US" b="1" dirty="0" err="1">
                <a:solidFill>
                  <a:srgbClr val="38808D"/>
                </a:solidFill>
              </a:rPr>
              <a:t>haza</a:t>
            </a:r>
            <a:r>
              <a:rPr lang="en-US" b="1" dirty="0">
                <a:solidFill>
                  <a:srgbClr val="38808D"/>
                </a:solidFill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23BE2-D477-291B-9E15-CE229D7D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4838002" cy="35406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Graphic 12" descr="Hátizsák körvonalas">
            <a:extLst>
              <a:ext uri="{FF2B5EF4-FFF2-40B4-BE49-F238E27FC236}">
                <a16:creationId xmlns:a16="http://schemas.microsoft.com/office/drawing/2014/main" id="{32000BB0-3F63-F57C-834E-B7B908986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8657" y="2258181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DC48B2-FF39-E735-E4CF-55B203371693}"/>
              </a:ext>
            </a:extLst>
          </p:cNvPr>
          <p:cNvSpPr txBox="1"/>
          <p:nvPr/>
        </p:nvSpPr>
        <p:spPr>
          <a:xfrm>
            <a:off x="5696856" y="2243666"/>
            <a:ext cx="19473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Mit KAPTAM </a:t>
            </a:r>
          </a:p>
          <a:p>
            <a:pPr algn="ctr"/>
            <a:r>
              <a:rPr lang="en-US" dirty="0" err="1"/>
              <a:t>ettől</a:t>
            </a:r>
            <a:r>
              <a:rPr lang="en-US" dirty="0"/>
              <a:t> a </a:t>
            </a:r>
            <a:r>
              <a:rPr lang="en-US" dirty="0" err="1"/>
              <a:t>megbeszéléstől</a:t>
            </a:r>
            <a:r>
              <a:rPr lang="en-US" dirty="0"/>
              <a:t>?</a:t>
            </a:r>
          </a:p>
          <a:p>
            <a:pPr algn="l"/>
            <a:endParaRPr lang="en-US" dirty="0"/>
          </a:p>
        </p:txBody>
      </p:sp>
      <p:pic>
        <p:nvPicPr>
          <p:cNvPr id="15" name="Graphic 14" descr="Bevásárlótáska körvonalas">
            <a:extLst>
              <a:ext uri="{FF2B5EF4-FFF2-40B4-BE49-F238E27FC236}">
                <a16:creationId xmlns:a16="http://schemas.microsoft.com/office/drawing/2014/main" id="{2AE1A5F3-2570-F348-26EB-B2D47A1E6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514" y="271780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D1336D-7FB8-EBD0-F043-99EFB41A7481}"/>
              </a:ext>
            </a:extLst>
          </p:cNvPr>
          <p:cNvSpPr txBox="1"/>
          <p:nvPr/>
        </p:nvSpPr>
        <p:spPr>
          <a:xfrm>
            <a:off x="1820333" y="2830285"/>
            <a:ext cx="186266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/>
              <a:t>Miben</a:t>
            </a:r>
            <a:r>
              <a:rPr lang="en-US" dirty="0"/>
              <a:t> </a:t>
            </a:r>
            <a:r>
              <a:rPr lang="en-US" err="1"/>
              <a:t>fogok</a:t>
            </a:r>
            <a:r>
              <a:rPr lang="en-US" dirty="0"/>
              <a:t> </a:t>
            </a:r>
            <a:r>
              <a:rPr lang="en-US" err="1"/>
              <a:t>mostantól</a:t>
            </a:r>
            <a:endParaRPr lang="en-US" dirty="0" err="1"/>
          </a:p>
          <a:p>
            <a:pPr algn="ctr"/>
            <a:r>
              <a:rPr lang="en-US" dirty="0"/>
              <a:t>  VÁLTOZTATNI ?</a:t>
            </a:r>
            <a:endParaRPr lang="en-US"/>
          </a:p>
          <a:p>
            <a:pPr algn="l"/>
            <a:endParaRPr lang="en-US" dirty="0"/>
          </a:p>
        </p:txBody>
      </p:sp>
      <p:pic>
        <p:nvPicPr>
          <p:cNvPr id="21" name="Graphic 20" descr="Bőrönd körvonalas">
            <a:extLst>
              <a:ext uri="{FF2B5EF4-FFF2-40B4-BE49-F238E27FC236}">
                <a16:creationId xmlns:a16="http://schemas.microsoft.com/office/drawing/2014/main" id="{6AF142B6-82AE-84DB-C24A-3678696A6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5847" y="4580467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296277-3FD1-6A6A-1D7B-37DC044D9144}"/>
              </a:ext>
            </a:extLst>
          </p:cNvPr>
          <p:cNvSpPr txBox="1"/>
          <p:nvPr/>
        </p:nvSpPr>
        <p:spPr>
          <a:xfrm>
            <a:off x="4499428" y="4813905"/>
            <a:ext cx="2171096" cy="6705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LEGKÖZELEBB </a:t>
            </a:r>
            <a:r>
              <a:rPr lang="en-US" dirty="0" err="1"/>
              <a:t>erről</a:t>
            </a:r>
            <a:r>
              <a:rPr lang="en-US" dirty="0"/>
              <a:t> </a:t>
            </a:r>
            <a:r>
              <a:rPr lang="en-US" dirty="0" err="1"/>
              <a:t>beszélgetnék</a:t>
            </a:r>
            <a:r>
              <a:rPr lang="en-US" dirty="0"/>
              <a:t>...</a:t>
            </a:r>
            <a:r>
              <a:rPr lang="en-US" dirty="0">
                <a:solidFill>
                  <a:srgbClr val="FFFFFF"/>
                </a:solidFill>
              </a:rPr>
              <a:t>..</a:t>
            </a:r>
            <a:endParaRPr lang="en-US" dirty="0"/>
          </a:p>
        </p:txBody>
      </p:sp>
      <p:pic>
        <p:nvPicPr>
          <p:cNvPr id="23" name="Graphic 22" descr="Kézitáska körvonalas">
            <a:extLst>
              <a:ext uri="{FF2B5EF4-FFF2-40B4-BE49-F238E27FC236}">
                <a16:creationId xmlns:a16="http://schemas.microsoft.com/office/drawing/2014/main" id="{CA11307A-9200-948E-837F-CF44AF7E8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15942" y="4356705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398681-BF37-D73F-3FEE-FF0CE9739ECF}"/>
              </a:ext>
            </a:extLst>
          </p:cNvPr>
          <p:cNvSpPr txBox="1"/>
          <p:nvPr/>
        </p:nvSpPr>
        <p:spPr>
          <a:xfrm>
            <a:off x="8490857" y="4523619"/>
            <a:ext cx="21287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/>
              <a:t>Úgy</a:t>
            </a:r>
            <a:r>
              <a:rPr lang="en-US" dirty="0"/>
              <a:t> </a:t>
            </a:r>
            <a:r>
              <a:rPr lang="en-US" err="1"/>
              <a:t>lehetne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MÉG JOBB...</a:t>
            </a:r>
          </a:p>
          <a:p>
            <a:pPr algn="l"/>
            <a:endParaRPr lang="en-US" dirty="0"/>
          </a:p>
        </p:txBody>
      </p:sp>
      <p:pic>
        <p:nvPicPr>
          <p:cNvPr id="25" name="Graphic 24" descr="Iktatódoboz (archiválás) körvonalas">
            <a:extLst>
              <a:ext uri="{FF2B5EF4-FFF2-40B4-BE49-F238E27FC236}">
                <a16:creationId xmlns:a16="http://schemas.microsoft.com/office/drawing/2014/main" id="{3518ECF6-E609-A0D0-AAD5-B775D644BF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35181" y="2717800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57D6CD-735D-48D7-3A2A-F85B5CA7320D}"/>
              </a:ext>
            </a:extLst>
          </p:cNvPr>
          <p:cNvSpPr txBox="1"/>
          <p:nvPr/>
        </p:nvSpPr>
        <p:spPr>
          <a:xfrm>
            <a:off x="9555238" y="2830285"/>
            <a:ext cx="17175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 LEGJOBB </a:t>
            </a:r>
            <a:endParaRPr lang="en-US"/>
          </a:p>
          <a:p>
            <a:pPr algn="ctr"/>
            <a:r>
              <a:rPr lang="en-US" dirty="0" err="1"/>
              <a:t>az</a:t>
            </a:r>
            <a:r>
              <a:rPr lang="en-US" dirty="0"/>
              <a:t> volt MA.....</a:t>
            </a:r>
            <a:endParaRPr lang="en-US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F924019-FEC9-4027-95AD-616C89401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58D5CE-BA78-4C69-ADD7-C32284321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4102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8528" y="685801"/>
            <a:ext cx="4063971" cy="3046228"/>
          </a:xfrm>
        </p:spPr>
        <p:txBody>
          <a:bodyPr>
            <a:normAutofit/>
          </a:bodyPr>
          <a:lstStyle/>
          <a:p>
            <a:r>
              <a:rPr lang="hu-HU" b="1">
                <a:solidFill>
                  <a:schemeClr val="bg2"/>
                </a:solidFill>
                <a:ea typeface="+mj-lt"/>
                <a:cs typeface="+mj-lt"/>
              </a:rPr>
              <a:t>Nagyon köszönjük, </a:t>
            </a:r>
            <a:br>
              <a:rPr lang="hu-HU" b="1">
                <a:solidFill>
                  <a:schemeClr val="bg2"/>
                </a:solidFill>
                <a:ea typeface="+mj-lt"/>
                <a:cs typeface="+mj-lt"/>
              </a:rPr>
            </a:br>
            <a:r>
              <a:rPr lang="hu-HU" b="1">
                <a:solidFill>
                  <a:schemeClr val="bg2"/>
                </a:solidFill>
                <a:ea typeface="+mj-lt"/>
                <a:cs typeface="+mj-lt"/>
              </a:rPr>
              <a:t>hogy együtt voltunk!</a:t>
            </a:r>
            <a:endParaRPr lang="hu-HU" b="1">
              <a:solidFill>
                <a:schemeClr val="bg2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2705100" cy="2057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Maradjunk kapcsolatban, </a:t>
            </a:r>
            <a:r>
              <a:rPr lang="hu-HU" b="1">
                <a:solidFill>
                  <a:schemeClr val="bg1"/>
                </a:solidFill>
              </a:rPr>
              <a:t>FOLYTATJUK!</a:t>
            </a:r>
          </a:p>
          <a:p>
            <a:r>
              <a:rPr lang="hu-HU">
                <a:solidFill>
                  <a:schemeClr val="bg1"/>
                </a:solidFill>
              </a:rPr>
              <a:t>Email: info@peoplefirst.hu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7716D-DF89-3B04-EBCF-CEEEADC1A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5592"/>
            <a:ext cx="2579077" cy="2108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406F5-BFAF-071B-E1D1-73691185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189" y="685799"/>
            <a:ext cx="2498187" cy="2498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37DA-75BC-6A04-2399-C2B1730F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43" y="3429000"/>
            <a:ext cx="403411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4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3C0EB-F2D0-0214-9BA9-60506276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32" y="688341"/>
            <a:ext cx="5212188" cy="66921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8808D"/>
                </a:solidFill>
              </a:rPr>
              <a:t>A </a:t>
            </a:r>
            <a:r>
              <a:rPr lang="en-US" b="1" err="1">
                <a:solidFill>
                  <a:srgbClr val="38808D"/>
                </a:solidFill>
              </a:rPr>
              <a:t>mai</a:t>
            </a:r>
            <a:r>
              <a:rPr lang="en-US" b="1" dirty="0">
                <a:solidFill>
                  <a:srgbClr val="38808D"/>
                </a:solidFill>
              </a:rPr>
              <a:t> </a:t>
            </a:r>
            <a:r>
              <a:rPr lang="en-US" b="1" err="1">
                <a:solidFill>
                  <a:srgbClr val="38808D"/>
                </a:solidFill>
              </a:rPr>
              <a:t>napunk</a:t>
            </a:r>
            <a:r>
              <a:rPr lang="en-US" b="1" dirty="0">
                <a:solidFill>
                  <a:srgbClr val="38808D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7DC05-D164-E6C1-DDE8-395EA63DC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450" y="1567460"/>
            <a:ext cx="6114010" cy="46086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err="1"/>
              <a:t>Megérkezés</a:t>
            </a:r>
            <a:r>
              <a:rPr lang="en-US" sz="1800" dirty="0"/>
              <a:t>, </a:t>
            </a:r>
            <a:r>
              <a:rPr lang="en-US" sz="1800" err="1"/>
              <a:t>rövid</a:t>
            </a:r>
            <a:r>
              <a:rPr lang="en-US" sz="1800" dirty="0"/>
              <a:t> </a:t>
            </a:r>
            <a:r>
              <a:rPr lang="en-US" sz="1800" err="1"/>
              <a:t>bemutatkozás</a:t>
            </a:r>
            <a:r>
              <a:rPr lang="en-US" sz="1800" dirty="0"/>
              <a:t>, </a:t>
            </a:r>
            <a:r>
              <a:rPr lang="en-US" sz="1800" err="1"/>
              <a:t>elvárások</a:t>
            </a:r>
            <a:r>
              <a:rPr lang="en-US" sz="1800" dirty="0"/>
              <a:t> a </a:t>
            </a:r>
            <a:r>
              <a:rPr lang="en-US" sz="1800" err="1"/>
              <a:t>mai</a:t>
            </a:r>
            <a:r>
              <a:rPr lang="en-US" sz="1800" dirty="0"/>
              <a:t> </a:t>
            </a:r>
            <a:r>
              <a:rPr lang="en-US" sz="1800" err="1"/>
              <a:t>naptól</a:t>
            </a:r>
            <a:endParaRPr lang="en-US" sz="180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Az Indeed </a:t>
            </a:r>
            <a:r>
              <a:rPr lang="en-US" sz="1800" err="1"/>
              <a:t>projekt</a:t>
            </a:r>
            <a:r>
              <a:rPr lang="en-US" sz="1800" dirty="0"/>
              <a:t> </a:t>
            </a:r>
            <a:r>
              <a:rPr lang="en-US" sz="1800" err="1"/>
              <a:t>bemutatása</a:t>
            </a:r>
            <a:endParaRPr lang="en-US" sz="180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Vita: </a:t>
            </a:r>
            <a:br>
              <a:rPr lang="en-US" sz="1800" dirty="0"/>
            </a:br>
            <a:r>
              <a:rPr lang="en-US" sz="1800" dirty="0"/>
              <a:t>van-e ma </a:t>
            </a:r>
            <a:r>
              <a:rPr lang="en-US" sz="1800" dirty="0" err="1"/>
              <a:t>még</a:t>
            </a:r>
            <a:r>
              <a:rPr lang="en-US" sz="1800" dirty="0"/>
              <a:t> </a:t>
            </a:r>
            <a:r>
              <a:rPr lang="en-US" sz="1800" dirty="0" err="1"/>
              <a:t>jogosultsága</a:t>
            </a:r>
            <a:r>
              <a:rPr lang="en-US" sz="1800" dirty="0"/>
              <a:t> a </a:t>
            </a:r>
            <a:r>
              <a:rPr lang="en-US" sz="1800" dirty="0" err="1"/>
              <a:t>szegregációnak</a:t>
            </a:r>
            <a:r>
              <a:rPr lang="en-US" sz="1800" dirty="0"/>
              <a:t>? Pro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kontra</a:t>
            </a:r>
            <a:r>
              <a:rPr lang="en-US" sz="1800" dirty="0"/>
              <a:t>.</a:t>
            </a:r>
          </a:p>
          <a:p>
            <a:pPr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SZÜNET: </a:t>
            </a:r>
            <a:r>
              <a:rPr lang="en-US" sz="1800" dirty="0" err="1"/>
              <a:t>enni</a:t>
            </a:r>
            <a:r>
              <a:rPr lang="en-US" sz="1800" dirty="0"/>
              <a:t>, </a:t>
            </a:r>
            <a:r>
              <a:rPr lang="en-US" sz="1800" dirty="0" err="1"/>
              <a:t>innivaló</a:t>
            </a:r>
            <a:endParaRPr lang="en-US" sz="1800" dirty="0"/>
          </a:p>
          <a:p>
            <a:pPr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Beszélgetés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 err="1"/>
              <a:t>minden</a:t>
            </a:r>
            <a:r>
              <a:rPr lang="en-US" sz="1800" dirty="0"/>
              <a:t> </a:t>
            </a:r>
            <a:r>
              <a:rPr lang="en-US" sz="1800" dirty="0" err="1"/>
              <a:t>probléma</a:t>
            </a:r>
            <a:r>
              <a:rPr lang="en-US" sz="1800" dirty="0"/>
              <a:t> </a:t>
            </a:r>
            <a:r>
              <a:rPr lang="en-US" sz="1800" dirty="0" err="1"/>
              <a:t>közös</a:t>
            </a:r>
            <a:r>
              <a:rPr lang="en-US" sz="1800" dirty="0"/>
              <a:t>?</a:t>
            </a:r>
          </a:p>
          <a:p>
            <a:pPr>
              <a:lnSpc>
                <a:spcPct val="90000"/>
              </a:lnSpc>
              <a:buFont typeface="Courier New" panose="020B0604020202020204" pitchFamily="34" charset="0"/>
              <a:buChar char="o"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err="1"/>
              <a:t>Kiértékelés</a:t>
            </a:r>
            <a:endParaRPr lang="en-US" sz="1800" dirty="0"/>
          </a:p>
        </p:txBody>
      </p:sp>
      <p:pic>
        <p:nvPicPr>
          <p:cNvPr id="15" name="Picture 14" descr="Kérdés után jelentkező több kéz a magasban">
            <a:extLst>
              <a:ext uri="{FF2B5EF4-FFF2-40B4-BE49-F238E27FC236}">
                <a16:creationId xmlns:a16="http://schemas.microsoft.com/office/drawing/2014/main" id="{3121E608-05CF-C3BF-14ED-B2BF237AB1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83" r="25632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10EE8294-4110-44EB-8577-6CA8DF797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45E44A-48F0-452E-94AB-C02C0355C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800"/>
            <a:ext cx="74295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3C0EB-F2D0-0214-9BA9-60506276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942449"/>
            <a:ext cx="6096000" cy="936840"/>
          </a:xfrm>
        </p:spPr>
        <p:txBody>
          <a:bodyPr>
            <a:normAutofit/>
          </a:bodyPr>
          <a:lstStyle/>
          <a:p>
            <a:pPr algn="ctr"/>
            <a:r>
              <a:rPr lang="en-US" b="1" err="1">
                <a:solidFill>
                  <a:srgbClr val="38808D"/>
                </a:solidFill>
              </a:rPr>
              <a:t>Ismerjük</a:t>
            </a:r>
            <a:r>
              <a:rPr lang="en-US" b="1" dirty="0">
                <a:solidFill>
                  <a:srgbClr val="38808D"/>
                </a:solidFill>
              </a:rPr>
              <a:t> meg </a:t>
            </a:r>
            <a:r>
              <a:rPr lang="en-US" b="1" err="1">
                <a:solidFill>
                  <a:srgbClr val="38808D"/>
                </a:solidFill>
              </a:rPr>
              <a:t>egymást</a:t>
            </a:r>
            <a:endParaRPr lang="en-US" b="1" dirty="0">
              <a:solidFill>
                <a:srgbClr val="293737"/>
              </a:solidFill>
            </a:endParaRPr>
          </a:p>
        </p:txBody>
      </p:sp>
      <p:pic>
        <p:nvPicPr>
          <p:cNvPr id="4" name="Picture 3" descr="Színes gombok">
            <a:extLst>
              <a:ext uri="{FF2B5EF4-FFF2-40B4-BE49-F238E27FC236}">
                <a16:creationId xmlns:a16="http://schemas.microsoft.com/office/drawing/2014/main" id="{A8F436BE-D139-0EE5-4AAA-AA36FA6F8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22" r="32373" b="-1"/>
          <a:stretch/>
        </p:blipFill>
        <p:spPr>
          <a:xfrm>
            <a:off x="1" y="10"/>
            <a:ext cx="372543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7DC05-D164-E6C1-DDE8-395EA63DC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977" y="2135938"/>
            <a:ext cx="6247233" cy="35355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hu-HU" dirty="0">
              <a:latin typeface="Goudy Old Style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dirty="0">
                <a:latin typeface="Goudy Old Style"/>
              </a:rPr>
              <a:t>Ki vagyok, honnan jöttem? </a:t>
            </a:r>
            <a:endParaRPr lang="en-US" dirty="0">
              <a:latin typeface="Goudy Old Style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dirty="0">
              <a:latin typeface="Goudy Old Style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dirty="0">
              <a:latin typeface="Goudy Old Style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dirty="0">
                <a:latin typeface="Goudy Old Style"/>
              </a:rPr>
              <a:t>Mi az elvárásom a workshoptól és a projekttől?</a:t>
            </a:r>
            <a:endParaRPr lang="en-US"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93306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678705-CF8E-4B51-B199-74BB431C7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E17E22-15C6-47B6-B957-58A8838B9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076F68F-43D8-4293-8C34-5085FD90B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3" y="685800"/>
            <a:ext cx="10830681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B358-75F1-FF93-0572-525CBAAD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005" y="1712096"/>
            <a:ext cx="4317658" cy="10304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kern="1200" cap="all" spc="300" baseline="0" dirty="0">
                <a:solidFill>
                  <a:srgbClr val="38808D"/>
                </a:solidFill>
                <a:latin typeface="+mj-lt"/>
                <a:ea typeface="+mj-ea"/>
                <a:cs typeface="+mj-cs"/>
              </a:rPr>
              <a:t>Mi az az indeed projekt </a:t>
            </a:r>
          </a:p>
        </p:txBody>
      </p:sp>
      <p:pic>
        <p:nvPicPr>
          <p:cNvPr id="4" name="Picture 3" descr="Kérdőjel pasztellzöld háttérrel">
            <a:extLst>
              <a:ext uri="{FF2B5EF4-FFF2-40B4-BE49-F238E27FC236}">
                <a16:creationId xmlns:a16="http://schemas.microsoft.com/office/drawing/2014/main" id="{54F967B8-F2AC-869A-2C11-4E2400DA3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38" y="912911"/>
            <a:ext cx="5044943" cy="3658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40B0D-DA57-4955-DAC7-24166A089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95" y="4323246"/>
            <a:ext cx="3744952" cy="1798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F61D45-B7B7-9ECC-76FB-B8574B65A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262" y="4574904"/>
            <a:ext cx="4659816" cy="1546069"/>
          </a:xfrm>
          <a:prstGeom prst="rect">
            <a:avLst/>
          </a:prstGeom>
        </p:spPr>
      </p:pic>
      <p:pic>
        <p:nvPicPr>
          <p:cNvPr id="13" name="Graphic 12" descr="Nyíl: enyhén ívelt körvonalas">
            <a:extLst>
              <a:ext uri="{FF2B5EF4-FFF2-40B4-BE49-F238E27FC236}">
                <a16:creationId xmlns:a16="http://schemas.microsoft.com/office/drawing/2014/main" id="{E0839848-5F57-F98E-D2BD-6CD8B6998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3458" y="4932556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A80F0-48CD-58DF-4BFC-C7942565186B}"/>
              </a:ext>
            </a:extLst>
          </p:cNvPr>
          <p:cNvSpPr txBox="1"/>
          <p:nvPr/>
        </p:nvSpPr>
        <p:spPr>
          <a:xfrm>
            <a:off x="2439129" y="324818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7"/>
              </a:rPr>
              <a:t>https://peoplefirst.hu/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5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678705-CF8E-4B51-B199-74BB431C7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E17E22-15C6-47B6-B957-58A8838B9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076F68F-43D8-4293-8C34-5085FD90B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3" y="685800"/>
            <a:ext cx="10830681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406F5-BFAF-071B-E1D1-73691185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888" y="1536357"/>
            <a:ext cx="3551015" cy="35716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F59984-E8D6-B7A0-DDD0-BE5CC1BB50B1}"/>
              </a:ext>
            </a:extLst>
          </p:cNvPr>
          <p:cNvSpPr/>
          <p:nvPr/>
        </p:nvSpPr>
        <p:spPr>
          <a:xfrm>
            <a:off x="1202725" y="930878"/>
            <a:ext cx="5678616" cy="144299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 b="1" dirty="0">
              <a:solidFill>
                <a:schemeClr val="tx1"/>
              </a:solidFill>
              <a:latin typeface="Goudy Old Style"/>
            </a:endParaRPr>
          </a:p>
          <a:p>
            <a:endParaRPr lang="en-US" sz="2000" b="1" dirty="0">
              <a:solidFill>
                <a:srgbClr val="38808D"/>
              </a:solidFill>
              <a:latin typeface="Goudy Old Style"/>
            </a:endParaRPr>
          </a:p>
          <a:p>
            <a:pPr algn="ctr"/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A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fogyatékossággal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élő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emberek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önálló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életvitellel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kapcsolatos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megközelítéseinek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összehasonlítása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Magyarországon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,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Olaszországban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,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Szlovákiában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és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Németországban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. </a:t>
            </a:r>
          </a:p>
          <a:p>
            <a:pPr algn="ctr"/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Jó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példák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. </a:t>
            </a:r>
            <a:br>
              <a:rPr lang="en-US" sz="2000" b="1" dirty="0">
                <a:solidFill>
                  <a:srgbClr val="38808D"/>
                </a:solidFill>
                <a:latin typeface="Goudy Old Style"/>
              </a:rPr>
            </a:br>
            <a:endParaRPr lang="en-US" sz="2000" b="1" dirty="0">
              <a:solidFill>
                <a:srgbClr val="38808D"/>
              </a:solidFill>
              <a:latin typeface="Goudy Old Style"/>
            </a:endParaRPr>
          </a:p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6813E5-C36A-C6F7-F728-E52BFBC85BF7}"/>
              </a:ext>
            </a:extLst>
          </p:cNvPr>
          <p:cNvSpPr/>
          <p:nvPr/>
        </p:nvSpPr>
        <p:spPr>
          <a:xfrm>
            <a:off x="1184876" y="2739083"/>
            <a:ext cx="5692346" cy="68785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rgbClr val="38808D"/>
                </a:solidFill>
                <a:latin typeface="Goudy Old Style"/>
              </a:rPr>
              <a:t>2023. 10.01. - 2025.03.31.</a:t>
            </a:r>
            <a:endParaRPr lang="en-US" sz="2000" b="1" dirty="0">
              <a:solidFill>
                <a:srgbClr val="38808D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7570E7-534A-7031-04D9-E461FE39143C}"/>
              </a:ext>
            </a:extLst>
          </p:cNvPr>
          <p:cNvSpPr/>
          <p:nvPr/>
        </p:nvSpPr>
        <p:spPr>
          <a:xfrm>
            <a:off x="2732180" y="3825806"/>
            <a:ext cx="2596291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Az </a:t>
            </a:r>
            <a:r>
              <a:rPr lang="en-US" sz="2000" b="1" dirty="0" err="1">
                <a:solidFill>
                  <a:srgbClr val="38808D"/>
                </a:solidFill>
                <a:latin typeface="Goudy Old Style"/>
              </a:rPr>
              <a:t>érintettek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dirty="0" err="1">
                <a:solidFill>
                  <a:srgbClr val="38808D"/>
                </a:solidFill>
                <a:latin typeface="Goudy Old Style"/>
              </a:rPr>
              <a:t>aktív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dirty="0" err="1">
                <a:solidFill>
                  <a:srgbClr val="38808D"/>
                </a:solidFill>
                <a:latin typeface="Goudy Old Style"/>
              </a:rPr>
              <a:t>részvétele</a:t>
            </a:r>
            <a:endParaRPr lang="en-US" sz="2000" b="1" err="1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6F03ED-4780-A8F9-7A7D-EB85A65D3710}"/>
              </a:ext>
            </a:extLst>
          </p:cNvPr>
          <p:cNvSpPr/>
          <p:nvPr/>
        </p:nvSpPr>
        <p:spPr>
          <a:xfrm>
            <a:off x="2234848" y="5107459"/>
            <a:ext cx="3612291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err="1">
                <a:solidFill>
                  <a:srgbClr val="38808D"/>
                </a:solidFill>
                <a:latin typeface="Goudy Old Style"/>
              </a:rPr>
              <a:t>Iránymutatás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, </a:t>
            </a:r>
            <a:endParaRPr lang="en-US" sz="2000" err="1">
              <a:solidFill>
                <a:srgbClr val="000000"/>
              </a:solidFill>
              <a:latin typeface="Gill Sans MT"/>
            </a:endParaRPr>
          </a:p>
          <a:p>
            <a:pPr algn="ctr"/>
            <a:r>
              <a:rPr lang="en-US" sz="2000" b="1" dirty="0" err="1">
                <a:solidFill>
                  <a:srgbClr val="38808D"/>
                </a:solidFill>
                <a:latin typeface="Goudy Old Style"/>
              </a:rPr>
              <a:t>beszélgetések</a:t>
            </a:r>
            <a:r>
              <a:rPr lang="en-US" sz="20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2000" b="1" dirty="0" err="1">
                <a:solidFill>
                  <a:srgbClr val="38808D"/>
                </a:solidFill>
                <a:latin typeface="Goudy Old Style"/>
              </a:rPr>
              <a:t>kezdeményezése</a:t>
            </a: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5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98918B-88B0-8C72-BC14-8993B68BA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666224"/>
              </p:ext>
            </p:extLst>
          </p:nvPr>
        </p:nvGraphicFramePr>
        <p:xfrm>
          <a:off x="1340790" y="3750289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C66F9FF-11E0-45C7-E37C-20E176CA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681" y="1714244"/>
            <a:ext cx="9932413" cy="3227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dirty="0"/>
              <a:t>Az </a:t>
            </a:r>
            <a:r>
              <a:rPr lang="en-US" dirty="0" err="1"/>
              <a:t>önérdekérvényesítés</a:t>
            </a:r>
            <a:r>
              <a:rPr lang="en-US" dirty="0"/>
              <a:t> </a:t>
            </a:r>
            <a:r>
              <a:rPr lang="en-US" dirty="0" err="1"/>
              <a:t>erősítése</a:t>
            </a:r>
            <a:r>
              <a:rPr lang="en-US" dirty="0"/>
              <a:t>, </a:t>
            </a:r>
            <a:r>
              <a:rPr lang="en-US" dirty="0" err="1"/>
              <a:t>részvételi</a:t>
            </a:r>
            <a:r>
              <a:rPr lang="en-US" dirty="0"/>
              <a:t> </a:t>
            </a:r>
            <a:r>
              <a:rPr lang="en-US" dirty="0" err="1"/>
              <a:t>szándék</a:t>
            </a:r>
            <a:r>
              <a:rPr lang="en-US" dirty="0"/>
              <a:t> </a:t>
            </a:r>
            <a:r>
              <a:rPr lang="en-US" dirty="0" err="1"/>
              <a:t>erősítése</a:t>
            </a:r>
            <a:endParaRPr lang="en-US" dirty="0" err="1">
              <a:solidFill>
                <a:srgbClr val="000000"/>
              </a:solidFill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tapasztalatok</a:t>
            </a:r>
            <a:r>
              <a:rPr lang="en-US" dirty="0"/>
              <a:t>, </a:t>
            </a:r>
            <a:r>
              <a:rPr lang="en-US" dirty="0" err="1"/>
              <a:t>szükségletek</a:t>
            </a:r>
            <a:r>
              <a:rPr lang="en-US" dirty="0"/>
              <a:t> </a:t>
            </a:r>
            <a:r>
              <a:rPr lang="en-US" dirty="0" err="1"/>
              <a:t>feltárása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ezekből</a:t>
            </a:r>
            <a:r>
              <a:rPr lang="en-US" dirty="0"/>
              <a:t> </a:t>
            </a:r>
            <a:r>
              <a:rPr lang="en-US" dirty="0" err="1"/>
              <a:t>fejlesztési</a:t>
            </a:r>
            <a:r>
              <a:rPr lang="en-US" dirty="0"/>
              <a:t> </a:t>
            </a:r>
            <a:r>
              <a:rPr lang="en-US" dirty="0" err="1"/>
              <a:t>ötletek</a:t>
            </a:r>
            <a:r>
              <a:rPr lang="en-US" dirty="0"/>
              <a:t> </a:t>
            </a:r>
            <a:r>
              <a:rPr lang="en-US" dirty="0" err="1"/>
              <a:t>generálása</a:t>
            </a:r>
            <a:endParaRPr lang="en-US"/>
          </a:p>
          <a:p>
            <a:pPr>
              <a:buFont typeface="Wingdings" panose="020B0604020202020204" pitchFamily="34" charset="0"/>
              <a:buChar char="Ø"/>
            </a:pPr>
            <a:r>
              <a:rPr lang="en-US" err="1"/>
              <a:t>Európai</a:t>
            </a:r>
            <a:r>
              <a:rPr lang="en-US" dirty="0"/>
              <a:t> </a:t>
            </a:r>
            <a:r>
              <a:rPr lang="en-US" err="1"/>
              <a:t>hálózat</a:t>
            </a:r>
            <a:r>
              <a:rPr lang="en-US" dirty="0"/>
              <a:t> </a:t>
            </a:r>
            <a:r>
              <a:rPr lang="en-US" err="1"/>
              <a:t>létrehozása</a:t>
            </a:r>
            <a:r>
              <a:rPr lang="en-US" dirty="0"/>
              <a:t> </a:t>
            </a:r>
            <a:r>
              <a:rPr lang="en-US" err="1"/>
              <a:t>átfogó</a:t>
            </a:r>
            <a:r>
              <a:rPr lang="en-US" dirty="0"/>
              <a:t> </a:t>
            </a:r>
            <a:r>
              <a:rPr lang="en-US" err="1"/>
              <a:t>koncepciók</a:t>
            </a:r>
            <a:r>
              <a:rPr lang="en-US" dirty="0"/>
              <a:t> </a:t>
            </a:r>
            <a:r>
              <a:rPr lang="en-US" err="1"/>
              <a:t>kidolgozására</a:t>
            </a:r>
            <a:endParaRPr lang="en-US" dirty="0" err="1"/>
          </a:p>
          <a:p>
            <a:pPr>
              <a:buFont typeface="Wingdings" panose="020B0604020202020204" pitchFamily="34" charset="0"/>
              <a:buChar char="Ø"/>
            </a:pPr>
            <a:r>
              <a:rPr lang="en-US" dirty="0"/>
              <a:t>Az </a:t>
            </a:r>
            <a:r>
              <a:rPr lang="en-US" err="1"/>
              <a:t>intézményi</a:t>
            </a:r>
            <a:r>
              <a:rPr lang="en-US" dirty="0"/>
              <a:t> </a:t>
            </a:r>
            <a:r>
              <a:rPr lang="en-US" err="1"/>
              <a:t>ellátásról</a:t>
            </a:r>
            <a:r>
              <a:rPr lang="en-US" dirty="0"/>
              <a:t> a </a:t>
            </a:r>
            <a:r>
              <a:rPr lang="en-US" err="1"/>
              <a:t>közösségi</a:t>
            </a:r>
            <a:r>
              <a:rPr lang="en-US" dirty="0"/>
              <a:t> </a:t>
            </a:r>
            <a:r>
              <a:rPr lang="en-US" err="1"/>
              <a:t>alapú</a:t>
            </a:r>
            <a:r>
              <a:rPr lang="en-US" dirty="0"/>
              <a:t> </a:t>
            </a:r>
            <a:r>
              <a:rPr lang="en-US" err="1"/>
              <a:t>ellátás</a:t>
            </a:r>
            <a:r>
              <a:rPr lang="en-US" dirty="0"/>
              <a:t> </a:t>
            </a:r>
            <a:r>
              <a:rPr lang="en-US" err="1"/>
              <a:t>felé</a:t>
            </a:r>
            <a:r>
              <a:rPr lang="en-US" dirty="0"/>
              <a:t> </a:t>
            </a:r>
            <a:r>
              <a:rPr lang="en-US" err="1"/>
              <a:t>áttérés</a:t>
            </a:r>
            <a:r>
              <a:rPr lang="en-US" dirty="0"/>
              <a:t> </a:t>
            </a:r>
            <a:r>
              <a:rPr lang="en-US" err="1"/>
              <a:t>előmozdítása</a:t>
            </a:r>
            <a:endParaRPr lang="en-US" dirty="0" err="1"/>
          </a:p>
          <a:p>
            <a:pPr>
              <a:buFont typeface="Wingdings" panose="020B0604020202020204" pitchFamily="34" charset="0"/>
              <a:buChar char="Ø"/>
            </a:pPr>
            <a:r>
              <a:rPr lang="en-US" dirty="0"/>
              <a:t>A </a:t>
            </a:r>
            <a:r>
              <a:rPr lang="en-US" dirty="0" err="1"/>
              <a:t>munkaerőpiaci</a:t>
            </a:r>
            <a:r>
              <a:rPr lang="en-US" dirty="0"/>
              <a:t> </a:t>
            </a:r>
            <a:r>
              <a:rPr lang="en-US" dirty="0" err="1"/>
              <a:t>részvétel</a:t>
            </a:r>
            <a:r>
              <a:rPr lang="en-US" dirty="0"/>
              <a:t> </a:t>
            </a:r>
            <a:r>
              <a:rPr lang="en-US" dirty="0" err="1"/>
              <a:t>előmozdítása</a:t>
            </a:r>
            <a:endParaRPr lang="en-US" dirty="0"/>
          </a:p>
          <a:p>
            <a:pPr>
              <a:buFont typeface="Wingdings" panose="020B0604020202020204" pitchFamily="34" charset="0"/>
              <a:buChar char="Ø"/>
            </a:pPr>
            <a:r>
              <a:rPr lang="en-US" dirty="0"/>
              <a:t>Az </a:t>
            </a:r>
            <a:r>
              <a:rPr lang="en-US" dirty="0" err="1"/>
              <a:t>oktatás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egész</a:t>
            </a:r>
            <a:r>
              <a:rPr lang="en-US" dirty="0"/>
              <a:t> </a:t>
            </a:r>
            <a:r>
              <a:rPr lang="en-US" dirty="0" err="1"/>
              <a:t>életen</a:t>
            </a:r>
            <a:r>
              <a:rPr lang="en-US" dirty="0"/>
              <a:t> </a:t>
            </a:r>
            <a:r>
              <a:rPr lang="en-US" dirty="0" err="1"/>
              <a:t>át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/>
              <a:t>tanulás</a:t>
            </a:r>
            <a:r>
              <a:rPr lang="en-US" dirty="0"/>
              <a:t> </a:t>
            </a:r>
            <a:r>
              <a:rPr lang="en-US" dirty="0" err="1"/>
              <a:t>előmozdítása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4C7CA4-3DFD-2ED7-5C34-7502AC78AABE}"/>
              </a:ext>
            </a:extLst>
          </p:cNvPr>
          <p:cNvSpPr txBox="1"/>
          <p:nvPr/>
        </p:nvSpPr>
        <p:spPr>
          <a:xfrm>
            <a:off x="6410411" y="5162378"/>
            <a:ext cx="4672226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Goudy Old Style"/>
              </a:rPr>
              <a:t>Mindezek</a:t>
            </a:r>
            <a:r>
              <a:rPr lang="en-US" sz="2400" b="1" dirty="0">
                <a:latin typeface="Goudy Old Style"/>
              </a:rPr>
              <a:t> </a:t>
            </a:r>
            <a:r>
              <a:rPr lang="en-US" sz="2400" b="1" dirty="0" err="1">
                <a:latin typeface="Goudy Old Style"/>
              </a:rPr>
              <a:t>nyilvános</a:t>
            </a:r>
            <a:r>
              <a:rPr lang="en-US" sz="2400" b="1" dirty="0">
                <a:latin typeface="Goudy Old Style"/>
              </a:rPr>
              <a:t>, online </a:t>
            </a:r>
            <a:r>
              <a:rPr lang="en-US" sz="2400" b="1" dirty="0" err="1">
                <a:latin typeface="Goudy Old Style"/>
              </a:rPr>
              <a:t>formában</a:t>
            </a:r>
            <a:r>
              <a:rPr lang="en-US" sz="2400" b="1" dirty="0">
                <a:latin typeface="Goudy Old Style"/>
              </a:rPr>
              <a:t> </a:t>
            </a:r>
            <a:r>
              <a:rPr lang="en-US" sz="2400" b="1" dirty="0" err="1">
                <a:latin typeface="Goudy Old Style"/>
              </a:rPr>
              <a:t>elérhetővé</a:t>
            </a:r>
            <a:r>
              <a:rPr lang="en-US" sz="2400" b="1" dirty="0">
                <a:latin typeface="Goudy Old Style"/>
              </a:rPr>
              <a:t> </a:t>
            </a:r>
            <a:r>
              <a:rPr lang="en-US" sz="2400" b="1" dirty="0" err="1">
                <a:latin typeface="Goudy Old Style"/>
              </a:rPr>
              <a:t>tétele</a:t>
            </a:r>
            <a:r>
              <a:rPr lang="en-US" sz="2400" b="1" dirty="0">
                <a:latin typeface="Goudy Old Style"/>
              </a:rPr>
              <a:t>: Moodle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338640-744A-DED8-117B-061042D92872}"/>
              </a:ext>
            </a:extLst>
          </p:cNvPr>
          <p:cNvSpPr txBox="1"/>
          <p:nvPr/>
        </p:nvSpPr>
        <p:spPr>
          <a:xfrm>
            <a:off x="1344140" y="841632"/>
            <a:ext cx="37317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38808D"/>
                </a:solidFill>
                <a:latin typeface="Goudy Old Style"/>
              </a:rPr>
              <a:t>A </a:t>
            </a:r>
            <a:r>
              <a:rPr lang="en-US" sz="3200" b="1" err="1">
                <a:solidFill>
                  <a:srgbClr val="38808D"/>
                </a:solidFill>
                <a:latin typeface="Goudy Old Style"/>
              </a:rPr>
              <a:t>projekt</a:t>
            </a:r>
            <a:r>
              <a:rPr lang="en-US" sz="3200" b="1" dirty="0">
                <a:solidFill>
                  <a:srgbClr val="38808D"/>
                </a:solidFill>
                <a:latin typeface="Goudy Old Style"/>
              </a:rPr>
              <a:t> </a:t>
            </a:r>
            <a:r>
              <a:rPr lang="en-US" sz="3200" b="1" err="1">
                <a:solidFill>
                  <a:srgbClr val="38808D"/>
                </a:solidFill>
                <a:latin typeface="Goudy Old Style"/>
              </a:rPr>
              <a:t>céljai</a:t>
            </a:r>
            <a:r>
              <a:rPr lang="en-US" sz="3200" b="1" dirty="0">
                <a:solidFill>
                  <a:srgbClr val="38808D"/>
                </a:solidFill>
                <a:latin typeface="Goudy Old Style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09923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0BC5A-ADFE-DF30-686D-3C4B9E17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F6819C-70F4-04DE-AFC7-463802A25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A4D0DA-42F2-E5B7-C6F8-DF9269A50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9F259A-14BA-79F8-6593-644790764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562C57-DACC-F483-E0AD-18B585844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915" y="1711679"/>
            <a:ext cx="3269559" cy="2305034"/>
          </a:xfr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0B2DDC4-2B46-EC7A-E07A-E5D5F95C45CC}"/>
              </a:ext>
            </a:extLst>
          </p:cNvPr>
          <p:cNvSpPr txBox="1"/>
          <p:nvPr/>
        </p:nvSpPr>
        <p:spPr>
          <a:xfrm>
            <a:off x="1708991" y="852065"/>
            <a:ext cx="22663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err="1">
                <a:solidFill>
                  <a:srgbClr val="38808D"/>
                </a:solidFill>
                <a:latin typeface="Goudy Old Style"/>
              </a:rPr>
              <a:t>Folytatás</a:t>
            </a:r>
            <a:r>
              <a:rPr lang="en-US" sz="3600" b="1" dirty="0">
                <a:solidFill>
                  <a:srgbClr val="38808D"/>
                </a:solidFill>
                <a:latin typeface="Goudy Old Style"/>
              </a:rPr>
              <a:t>!</a:t>
            </a:r>
            <a:endParaRPr lang="en-US" sz="3600">
              <a:latin typeface="Goudy Old Styl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6E7C5-CEEB-7754-2750-609D879FF4B1}"/>
              </a:ext>
            </a:extLst>
          </p:cNvPr>
          <p:cNvSpPr txBox="1"/>
          <p:nvPr/>
        </p:nvSpPr>
        <p:spPr>
          <a:xfrm>
            <a:off x="5266413" y="855040"/>
            <a:ext cx="6241142" cy="609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hu-HU" b="1" dirty="0">
                <a:latin typeface="Goudy Old Style"/>
                <a:ea typeface="Open Sans"/>
                <a:cs typeface="Open Sans"/>
              </a:rPr>
            </a:b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Tanulási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és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képzési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lehetőségek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a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társadalmi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befogadás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és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az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önrendelkezés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érdekében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a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hosszú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távú</a:t>
            </a:r>
            <a:r>
              <a:rPr lang="en-US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gondozásban</a:t>
            </a:r>
            <a:endParaRPr lang="en-US">
              <a:solidFill>
                <a:srgbClr val="444444"/>
              </a:solidFill>
              <a:latin typeface="Goudy Old Style"/>
              <a:ea typeface="Open Sans"/>
              <a:cs typeface="Open Sans"/>
            </a:endParaRPr>
          </a:p>
          <a:p>
            <a:endParaRPr lang="hu-HU" b="1" dirty="0">
              <a:solidFill>
                <a:srgbClr val="444444"/>
              </a:solidFill>
              <a:latin typeface="Goudy Old Style"/>
              <a:ea typeface="Open Sans"/>
              <a:cs typeface="Open Sans"/>
            </a:endParaRPr>
          </a:p>
          <a:p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2024.10.01.- 2027.05.31.</a:t>
            </a:r>
          </a:p>
          <a:p>
            <a:endParaRPr lang="hu-HU" dirty="0">
              <a:solidFill>
                <a:srgbClr val="444444"/>
              </a:solidFill>
              <a:latin typeface="Goudy Old Style"/>
              <a:ea typeface="Open Sans"/>
              <a:cs typeface="Open Sans"/>
            </a:endParaRPr>
          </a:p>
          <a:p>
            <a:pPr marL="285750" indent="-285750">
              <a:buFont typeface="Wingdings"/>
              <a:buChar char="Ø"/>
            </a:pPr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A tartós ápolásban/gondozásban résztvevő valamennyi szereplő:</a:t>
            </a:r>
          </a:p>
          <a:p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 gondozásra szorulók, </a:t>
            </a:r>
            <a:endParaRPr lang="hu-HU" dirty="0"/>
          </a:p>
          <a:p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 családtagok/segítők, </a:t>
            </a:r>
            <a:endParaRPr lang="hu-HU" dirty="0">
              <a:solidFill>
                <a:srgbClr val="000000"/>
              </a:solidFill>
              <a:latin typeface="Gill Sans MT"/>
              <a:ea typeface="Open Sans"/>
              <a:cs typeface="Open Sans"/>
            </a:endParaRPr>
          </a:p>
          <a:p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 intézményi dolgozók</a:t>
            </a:r>
            <a:endParaRPr lang="hu-HU" dirty="0"/>
          </a:p>
          <a:p>
            <a:pPr marL="285750" indent="-285750">
              <a:buFont typeface="Wingdings"/>
              <a:buChar char="Ø"/>
            </a:pPr>
            <a:endParaRPr lang="hu-HU" dirty="0">
              <a:solidFill>
                <a:srgbClr val="444444"/>
              </a:solidFill>
              <a:latin typeface="Goudy Old Style"/>
              <a:ea typeface="Open Sans"/>
              <a:cs typeface="Open Sans"/>
            </a:endParaRPr>
          </a:p>
          <a:p>
            <a:pPr marL="285750" indent="-285750">
              <a:buFont typeface="Wingdings"/>
              <a:buChar char="Ø"/>
            </a:pPr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Képzési program: </a:t>
            </a:r>
            <a:br>
              <a:rPr lang="hu-HU" dirty="0">
                <a:latin typeface="Goudy Old Style"/>
                <a:ea typeface="Open Sans"/>
                <a:cs typeface="Open Sans"/>
              </a:rPr>
            </a:br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Képessé tétel az önrendelkezésre a tartós ápolásban/gondozásban. </a:t>
            </a:r>
            <a:b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</a:br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Szükségletek hatékonyabb kommunikálása a gondozók felé.</a:t>
            </a:r>
          </a:p>
          <a:p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  Nagyobb önrendelkezés a mindennapi életben.</a:t>
            </a:r>
            <a:b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</a:br>
            <a:endParaRPr lang="hu-HU" dirty="0">
              <a:solidFill>
                <a:srgbClr val="444444"/>
              </a:solidFill>
              <a:latin typeface="Goudy Old Style"/>
              <a:ea typeface="Open Sans"/>
              <a:cs typeface="Open Sans"/>
            </a:endParaRPr>
          </a:p>
          <a:p>
            <a:pPr marL="285750" indent="-285750">
              <a:buFont typeface="Wingdings"/>
              <a:buChar char="Ø"/>
            </a:pPr>
            <a:r>
              <a:rPr lang="hu-HU" dirty="0">
                <a:solidFill>
                  <a:srgbClr val="444444"/>
                </a:solidFill>
                <a:latin typeface="Goudy Old Style"/>
                <a:ea typeface="Open Sans"/>
                <a:cs typeface="Open Sans"/>
              </a:rPr>
              <a:t>Tanácsadó teamek</a:t>
            </a:r>
          </a:p>
          <a:p>
            <a:endParaRPr lang="hu-HU" sz="1100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endParaRPr lang="hu-HU" sz="1100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endParaRPr lang="hu-HU" sz="1100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endParaRPr lang="en-US" sz="1100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endParaRPr lang="en-US" sz="1100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  <a:p>
            <a:endParaRPr lang="en-US" sz="1100" dirty="0">
              <a:solidFill>
                <a:srgbClr val="44444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D6D64-6DA6-E5BB-FC95-61E847742EF6}"/>
              </a:ext>
            </a:extLst>
          </p:cNvPr>
          <p:cNvSpPr txBox="1"/>
          <p:nvPr/>
        </p:nvSpPr>
        <p:spPr>
          <a:xfrm>
            <a:off x="1406570" y="4834905"/>
            <a:ext cx="2564190" cy="646331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Goudy Old Style"/>
              </a:rPr>
              <a:t>Bővebben</a:t>
            </a:r>
            <a:r>
              <a:rPr lang="en-US" dirty="0">
                <a:latin typeface="Goudy Old Style"/>
              </a:rPr>
              <a:t>:</a:t>
            </a:r>
            <a:br>
              <a:rPr lang="en-US" dirty="0">
                <a:latin typeface="Goudy Old Style"/>
              </a:rPr>
            </a:br>
            <a:r>
              <a:rPr lang="en-US" dirty="0">
                <a:latin typeface="Goudy Old Style"/>
              </a:rPr>
              <a:t>peoplefirst.hu/</a:t>
            </a:r>
            <a:r>
              <a:rPr lang="en-US" err="1">
                <a:latin typeface="Goudy Old Style"/>
              </a:rPr>
              <a:t>projektek</a:t>
            </a:r>
            <a:endParaRPr lang="en-US"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33222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11FBDEF-9CA1-495E-A9FA-E912D5145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2B6B9-A8BA-D935-A414-520CFBBA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801"/>
            <a:ext cx="3352800" cy="3046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b="1" kern="1200" cap="all" spc="300" baseline="0" dirty="0">
                <a:latin typeface="+mj-lt"/>
                <a:ea typeface="+mj-ea"/>
                <a:cs typeface="+mj-cs"/>
              </a:rPr>
              <a:t>Vita:</a:t>
            </a:r>
            <a:br>
              <a:rPr lang="en-US" sz="2000" b="1" kern="1200" cap="all" spc="300" baseline="0" dirty="0">
                <a:solidFill>
                  <a:schemeClr val="tx2"/>
                </a:solidFill>
                <a:latin typeface="+mj-lt"/>
              </a:rPr>
            </a:br>
            <a:br>
              <a:rPr lang="en-US" sz="20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b="1" dirty="0"/>
            </a:br>
            <a:r>
              <a:rPr lang="en-US" sz="2000" b="1" kern="1200" cap="all" spc="300" baseline="0" dirty="0">
                <a:latin typeface="+mj-lt"/>
                <a:ea typeface="+mj-ea"/>
                <a:cs typeface="+mj-cs"/>
              </a:rPr>
              <a:t>van-e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 </a:t>
            </a:r>
            <a:r>
              <a:rPr lang="en-US" sz="2000" b="1" kern="1200" cap="all" spc="300" baseline="0" dirty="0" err="1">
                <a:latin typeface="+mj-lt"/>
                <a:ea typeface="+mj-ea"/>
                <a:cs typeface="+mj-cs"/>
              </a:rPr>
              <a:t>létjogosultsága</a:t>
            </a:r>
            <a:br>
              <a:rPr lang="en-US" sz="2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cap="all" spc="300" baseline="0" dirty="0">
                <a:latin typeface="+mj-lt"/>
                <a:ea typeface="+mj-ea"/>
                <a:cs typeface="+mj-cs"/>
              </a:rPr>
              <a:t>a </a:t>
            </a:r>
            <a:r>
              <a:rPr lang="en-US" sz="2000" b="1" kern="1200" cap="all" spc="300" baseline="0" dirty="0" err="1">
                <a:latin typeface="+mj-lt"/>
                <a:ea typeface="+mj-ea"/>
                <a:cs typeface="+mj-cs"/>
              </a:rPr>
              <a:t>szegregációnak</a:t>
            </a:r>
            <a:endParaRPr lang="en-US" sz="2000" b="1" kern="1200" cap="all" spc="300" baseline="0" dirty="0"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Ökölpacsizás">
            <a:extLst>
              <a:ext uri="{FF2B5EF4-FFF2-40B4-BE49-F238E27FC236}">
                <a16:creationId xmlns:a16="http://schemas.microsoft.com/office/drawing/2014/main" id="{F693EF27-7B6A-7FA9-A11C-8FB72C47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3346"/>
            <a:ext cx="5410200" cy="36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4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13004-8454-467E-E454-58F968112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FB9DA32-010F-D4F2-370C-8B5B3CB10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185FA-E4EA-BDA6-1B73-A678303C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05" y="95932"/>
            <a:ext cx="4163735" cy="2004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b="1"/>
              <a:t>Vita          </a:t>
            </a:r>
            <a:r>
              <a:rPr lang="en-US" sz="2000" b="1" dirty="0"/>
              <a:t>veszekedés</a:t>
            </a:r>
            <a:br>
              <a:rPr lang="en-US" sz="20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b="1" dirty="0"/>
            </a:br>
            <a:br>
              <a:rPr lang="en-US" sz="2000" b="1" dirty="0"/>
            </a:br>
            <a:endParaRPr lang="en-US" sz="20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A09318-EF85-F2FE-3664-732378CF6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Ökölpacsizás">
            <a:extLst>
              <a:ext uri="{FF2B5EF4-FFF2-40B4-BE49-F238E27FC236}">
                <a16:creationId xmlns:a16="http://schemas.microsoft.com/office/drawing/2014/main" id="{18FC8D3F-7006-60FF-1859-3C921421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3346"/>
            <a:ext cx="5410200" cy="3611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3BD9AD-4DE0-0836-C10B-7BE77B91A6AC}"/>
              </a:ext>
            </a:extLst>
          </p:cNvPr>
          <p:cNvSpPr txBox="1"/>
          <p:nvPr/>
        </p:nvSpPr>
        <p:spPr>
          <a:xfrm>
            <a:off x="474307" y="1516226"/>
            <a:ext cx="4190998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oudy Old Style"/>
              </a:rPr>
              <a:t>Nem a </a:t>
            </a:r>
            <a:r>
              <a:rPr lang="en-US" dirty="0" err="1">
                <a:latin typeface="Goudy Old Style"/>
              </a:rPr>
              <a:t>vitapartnerre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reagálunk</a:t>
            </a:r>
            <a:r>
              <a:rPr lang="en-US" dirty="0">
                <a:latin typeface="Goudy Old Style"/>
              </a:rPr>
              <a:t>, </a:t>
            </a:r>
            <a:r>
              <a:rPr lang="en-US" dirty="0" err="1">
                <a:latin typeface="Goudy Old Style"/>
              </a:rPr>
              <a:t>hanem</a:t>
            </a:r>
            <a:r>
              <a:rPr lang="en-US" dirty="0">
                <a:latin typeface="Goudy Old Style"/>
              </a:rPr>
              <a:t> a </a:t>
            </a:r>
            <a:r>
              <a:rPr lang="en-US" dirty="0" err="1">
                <a:latin typeface="Goudy Old Style"/>
              </a:rPr>
              <a:t>mondanivalójára</a:t>
            </a:r>
            <a:endParaRPr lang="en-US" dirty="0">
              <a:latin typeface="Goudy Old Style"/>
            </a:endParaRPr>
          </a:p>
          <a:p>
            <a:endParaRPr lang="en-US" dirty="0">
              <a:latin typeface="Goudy Old Style"/>
            </a:endParaRPr>
          </a:p>
          <a:p>
            <a:r>
              <a:rPr lang="en-US" dirty="0" err="1">
                <a:latin typeface="Goudy Old Style"/>
              </a:rPr>
              <a:t>Nincsenek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légből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kapott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állítások</a:t>
            </a:r>
            <a:r>
              <a:rPr lang="en-US" dirty="0">
                <a:latin typeface="Goudy Old Style"/>
              </a:rPr>
              <a:t> </a:t>
            </a:r>
          </a:p>
          <a:p>
            <a:r>
              <a:rPr lang="en-US" dirty="0">
                <a:latin typeface="Goudy Old Style"/>
              </a:rPr>
              <a:t>"</a:t>
            </a:r>
            <a:r>
              <a:rPr lang="en-US" dirty="0" err="1">
                <a:latin typeface="Goudy Old Style"/>
              </a:rPr>
              <a:t>úgy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hallottam</a:t>
            </a:r>
            <a:r>
              <a:rPr lang="en-US" dirty="0">
                <a:latin typeface="Goudy Old Style"/>
              </a:rPr>
              <a:t>", "brit </a:t>
            </a:r>
            <a:r>
              <a:rPr lang="en-US" dirty="0" err="1">
                <a:latin typeface="Goudy Old Style"/>
              </a:rPr>
              <a:t>tudósok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szerint</a:t>
            </a:r>
            <a:r>
              <a:rPr lang="en-US" dirty="0">
                <a:latin typeface="Goudy Old Style"/>
              </a:rPr>
              <a:t>", "</a:t>
            </a:r>
            <a:r>
              <a:rPr lang="en-US" dirty="0" err="1">
                <a:latin typeface="Goudy Old Style"/>
              </a:rPr>
              <a:t>mindenki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tudja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hogy</a:t>
            </a:r>
            <a:r>
              <a:rPr lang="en-US" dirty="0">
                <a:latin typeface="Goudy Old Style"/>
              </a:rPr>
              <a:t>"</a:t>
            </a:r>
          </a:p>
          <a:p>
            <a:endParaRPr lang="en-US">
              <a:latin typeface="Goudy Old Style"/>
            </a:endParaRPr>
          </a:p>
          <a:p>
            <a:r>
              <a:rPr lang="en-US" dirty="0">
                <a:latin typeface="Goudy Old Style"/>
              </a:rPr>
              <a:t>Ne a </a:t>
            </a:r>
            <a:r>
              <a:rPr lang="en-US" dirty="0" err="1">
                <a:latin typeface="Goudy Old Style"/>
              </a:rPr>
              <a:t>magadét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ismételgesd</a:t>
            </a:r>
            <a:r>
              <a:rPr lang="en-US" dirty="0">
                <a:latin typeface="Goudy Old Style"/>
              </a:rPr>
              <a:t>, </a:t>
            </a:r>
            <a:r>
              <a:rPr lang="en-US" dirty="0" err="1">
                <a:latin typeface="Goudy Old Style"/>
              </a:rPr>
              <a:t>figyelj</a:t>
            </a:r>
            <a:r>
              <a:rPr lang="en-US" dirty="0">
                <a:latin typeface="Goudy Old Style"/>
              </a:rPr>
              <a:t> a </a:t>
            </a:r>
            <a:r>
              <a:rPr lang="en-US" dirty="0" err="1">
                <a:latin typeface="Goudy Old Style"/>
              </a:rPr>
              <a:t>másik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állításra</a:t>
            </a:r>
            <a:endParaRPr lang="en-US" dirty="0">
              <a:latin typeface="Goudy Old Style"/>
            </a:endParaRPr>
          </a:p>
          <a:p>
            <a:endParaRPr lang="en-US" dirty="0">
              <a:latin typeface="Goudy Old Style"/>
            </a:endParaRPr>
          </a:p>
          <a:p>
            <a:r>
              <a:rPr lang="en-US" dirty="0">
                <a:latin typeface="Goudy Old Style"/>
              </a:rPr>
              <a:t>Ne </a:t>
            </a:r>
            <a:r>
              <a:rPr lang="en-US" err="1">
                <a:latin typeface="Goudy Old Style"/>
              </a:rPr>
              <a:t>farolj</a:t>
            </a:r>
            <a:r>
              <a:rPr lang="en-US" dirty="0">
                <a:latin typeface="Goudy Old Style"/>
              </a:rPr>
              <a:t> ki: "</a:t>
            </a:r>
            <a:r>
              <a:rPr lang="en-US" err="1">
                <a:latin typeface="Goudy Old Style"/>
              </a:rPr>
              <a:t>elegem</a:t>
            </a:r>
            <a:r>
              <a:rPr lang="en-US" dirty="0">
                <a:latin typeface="Goudy Old Style"/>
              </a:rPr>
              <a:t> van", "</a:t>
            </a:r>
            <a:r>
              <a:rPr lang="en-US" err="1">
                <a:latin typeface="Goudy Old Style"/>
              </a:rPr>
              <a:t>én</a:t>
            </a:r>
            <a:r>
              <a:rPr lang="en-US" dirty="0">
                <a:latin typeface="Goudy Old Style"/>
              </a:rPr>
              <a:t> </a:t>
            </a:r>
            <a:r>
              <a:rPr lang="en-US" err="1">
                <a:latin typeface="Goudy Old Style"/>
              </a:rPr>
              <a:t>ezzel</a:t>
            </a:r>
            <a:r>
              <a:rPr lang="en-US" dirty="0">
                <a:latin typeface="Goudy Old Style"/>
              </a:rPr>
              <a:t> </a:t>
            </a:r>
            <a:r>
              <a:rPr lang="en-US" err="1">
                <a:latin typeface="Goudy Old Style"/>
              </a:rPr>
              <a:t>lezártam</a:t>
            </a:r>
            <a:r>
              <a:rPr lang="en-US" dirty="0">
                <a:latin typeface="Goudy Old Style"/>
              </a:rPr>
              <a:t> a </a:t>
            </a:r>
            <a:r>
              <a:rPr lang="en-US" err="1">
                <a:latin typeface="Goudy Old Style"/>
              </a:rPr>
              <a:t>kérdést</a:t>
            </a:r>
            <a:r>
              <a:rPr lang="en-US" dirty="0">
                <a:latin typeface="Goudy Old Style"/>
              </a:rPr>
              <a:t>"</a:t>
            </a:r>
          </a:p>
          <a:p>
            <a:endParaRPr lang="en-US" dirty="0">
              <a:latin typeface="Goudy Old Style"/>
            </a:endParaRPr>
          </a:p>
          <a:p>
            <a:endParaRPr lang="en-US">
              <a:latin typeface="Goudy Old Style"/>
            </a:endParaRPr>
          </a:p>
          <a:p>
            <a:r>
              <a:rPr lang="en-US" dirty="0" err="1">
                <a:latin typeface="Goudy Old Style"/>
              </a:rPr>
              <a:t>Légy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belátással</a:t>
            </a:r>
            <a:r>
              <a:rPr lang="en-US" dirty="0">
                <a:latin typeface="Goudy Old Style"/>
              </a:rPr>
              <a:t>: a </a:t>
            </a:r>
            <a:r>
              <a:rPr lang="en-US" dirty="0" err="1">
                <a:latin typeface="Goudy Old Style"/>
              </a:rPr>
              <a:t>másik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esetleg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jót</a:t>
            </a:r>
            <a:r>
              <a:rPr lang="en-US" dirty="0">
                <a:latin typeface="Goudy Old Style"/>
              </a:rPr>
              <a:t> </a:t>
            </a:r>
            <a:r>
              <a:rPr lang="en-US" dirty="0" err="1">
                <a:latin typeface="Goudy Old Style"/>
              </a:rPr>
              <a:t>mondott</a:t>
            </a:r>
            <a:endParaRPr lang="en-US" dirty="0">
              <a:latin typeface="Goudy Old Style"/>
            </a:endParaRPr>
          </a:p>
          <a:p>
            <a:endParaRPr lang="en-US" dirty="0">
              <a:latin typeface="Goudy Old Style"/>
            </a:endParaRPr>
          </a:p>
          <a:p>
            <a:endParaRPr lang="en-US" dirty="0">
              <a:latin typeface="Goudy Old Style"/>
            </a:endParaRPr>
          </a:p>
          <a:p>
            <a:r>
              <a:rPr lang="en-US" dirty="0" err="1">
                <a:latin typeface="Goudy Old Style"/>
              </a:rPr>
              <a:t>Érvek</a:t>
            </a:r>
            <a:r>
              <a:rPr lang="en-US" dirty="0">
                <a:latin typeface="Goudy Old Style"/>
              </a:rPr>
              <a:t>, SAJÁT </a:t>
            </a:r>
            <a:r>
              <a:rPr lang="en-US" dirty="0" err="1">
                <a:latin typeface="Goudy Old Style"/>
              </a:rPr>
              <a:t>tapasztalatok</a:t>
            </a:r>
          </a:p>
          <a:p>
            <a:endParaRPr lang="en-US" dirty="0">
              <a:latin typeface="Goudy Old Style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8A44DC2B-C202-980F-6194-0042F89E9CF2}"/>
              </a:ext>
            </a:extLst>
          </p:cNvPr>
          <p:cNvSpPr/>
          <p:nvPr/>
        </p:nvSpPr>
        <p:spPr>
          <a:xfrm>
            <a:off x="83890" y="1621871"/>
            <a:ext cx="418051" cy="3761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DDE26C5C-9E96-3506-A71A-64E7386316C3}"/>
              </a:ext>
            </a:extLst>
          </p:cNvPr>
          <p:cNvSpPr/>
          <p:nvPr/>
        </p:nvSpPr>
        <p:spPr>
          <a:xfrm>
            <a:off x="83889" y="2537668"/>
            <a:ext cx="418051" cy="3761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5CDD154B-9114-DA6F-C2F1-BD0D0A777FD6}"/>
              </a:ext>
            </a:extLst>
          </p:cNvPr>
          <p:cNvSpPr/>
          <p:nvPr/>
        </p:nvSpPr>
        <p:spPr>
          <a:xfrm>
            <a:off x="83890" y="4474127"/>
            <a:ext cx="418051" cy="3761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24286E03-8141-5D37-4B7D-3493D4B449C5}"/>
              </a:ext>
            </a:extLst>
          </p:cNvPr>
          <p:cNvSpPr/>
          <p:nvPr/>
        </p:nvSpPr>
        <p:spPr>
          <a:xfrm>
            <a:off x="83890" y="3621246"/>
            <a:ext cx="418051" cy="3761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7BD0F185-F9CC-8867-069B-95D66B755D08}"/>
              </a:ext>
            </a:extLst>
          </p:cNvPr>
          <p:cNvSpPr/>
          <p:nvPr/>
        </p:nvSpPr>
        <p:spPr>
          <a:xfrm>
            <a:off x="1605798" y="464082"/>
            <a:ext cx="719015" cy="629568"/>
          </a:xfrm>
          <a:prstGeom prst="mathNotEqual">
            <a:avLst/>
          </a:prstGeom>
          <a:solidFill>
            <a:srgbClr val="3880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83556BEA-ED39-4768-87BA-D64421B6E87E}"/>
              </a:ext>
            </a:extLst>
          </p:cNvPr>
          <p:cNvSpPr/>
          <p:nvPr/>
        </p:nvSpPr>
        <p:spPr>
          <a:xfrm>
            <a:off x="160787" y="5389925"/>
            <a:ext cx="313189" cy="341152"/>
          </a:xfrm>
          <a:prstGeom prst="smileyFace">
            <a:avLst/>
          </a:prstGeom>
          <a:solidFill>
            <a:srgbClr val="F4D1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7C14A3F3-D79B-8F69-2717-7A20BB6EA853}"/>
              </a:ext>
            </a:extLst>
          </p:cNvPr>
          <p:cNvSpPr/>
          <p:nvPr/>
        </p:nvSpPr>
        <p:spPr>
          <a:xfrm>
            <a:off x="139814" y="6214842"/>
            <a:ext cx="313189" cy="341152"/>
          </a:xfrm>
          <a:prstGeom prst="smileyFace">
            <a:avLst/>
          </a:prstGeom>
          <a:solidFill>
            <a:srgbClr val="F4D1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30074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96c176-6cbf-4461-960a-7e3cb6279c41">
      <Terms xmlns="http://schemas.microsoft.com/office/infopath/2007/PartnerControls"/>
    </lcf76f155ced4ddcb4097134ff3c332f>
    <TaxCatchAll xmlns="2a4e4d8c-5d23-4a53-b44b-a75f951a21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28D3B6F1D06BE4CACFE6E22C82CCBA0" ma:contentTypeVersion="16" ma:contentTypeDescription="Új dokumentum létrehozása." ma:contentTypeScope="" ma:versionID="453b1844662efea8ced83d022f81ba79">
  <xsd:schema xmlns:xsd="http://www.w3.org/2001/XMLSchema" xmlns:xs="http://www.w3.org/2001/XMLSchema" xmlns:p="http://schemas.microsoft.com/office/2006/metadata/properties" xmlns:ns2="d996c176-6cbf-4461-960a-7e3cb6279c41" xmlns:ns3="2a4e4d8c-5d23-4a53-b44b-a75f951a2187" targetNamespace="http://schemas.microsoft.com/office/2006/metadata/properties" ma:root="true" ma:fieldsID="5b2fd15c00c2cc70cbabbc3be114d0e9" ns2:_="" ns3:_="">
    <xsd:import namespace="d996c176-6cbf-4461-960a-7e3cb6279c41"/>
    <xsd:import namespace="2a4e4d8c-5d23-4a53-b44b-a75f951a21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6c176-6cbf-4461-960a-7e3cb6279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Képcímkék" ma:readOnly="false" ma:fieldId="{5cf76f15-5ced-4ddc-b409-7134ff3c332f}" ma:taxonomyMulti="true" ma:sspId="d9f4e389-50c9-4310-bbf7-13e4be9899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e4d8c-5d23-4a53-b44b-a75f951a218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cce262a-b69c-40a3-b3ee-ea3eefc6bbb8}" ma:internalName="TaxCatchAll" ma:showField="CatchAllData" ma:web="2a4e4d8c-5d23-4a53-b44b-a75f951a21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41C1A0-A9BD-4027-A05F-90BFF53044F8}">
  <ds:schemaRefs>
    <ds:schemaRef ds:uri="http://schemas.microsoft.com/office/2006/metadata/properties"/>
    <ds:schemaRef ds:uri="http://schemas.microsoft.com/office/infopath/2007/PartnerControls"/>
    <ds:schemaRef ds:uri="d996c176-6cbf-4461-960a-7e3cb6279c41"/>
    <ds:schemaRef ds:uri="2a4e4d8c-5d23-4a53-b44b-a75f951a2187"/>
  </ds:schemaRefs>
</ds:datastoreItem>
</file>

<file path=customXml/itemProps2.xml><?xml version="1.0" encoding="utf-8"?>
<ds:datastoreItem xmlns:ds="http://schemas.openxmlformats.org/officeDocument/2006/customXml" ds:itemID="{7F370E4E-6504-438A-901C-55BFEAE62C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01F962-FCA7-4B1B-AF9C-C0FEC9568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96c176-6cbf-4461-960a-7e3cb6279c41"/>
    <ds:schemaRef ds:uri="2a4e4d8c-5d23-4a53-b44b-a75f951a2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ClassicFrameVTI</vt:lpstr>
      <vt:lpstr>Szeretettel üdvözlünk!</vt:lpstr>
      <vt:lpstr>A mai napunk:</vt:lpstr>
      <vt:lpstr>Ismerjük meg egymást</vt:lpstr>
      <vt:lpstr>Mi az az indeed projekt </vt:lpstr>
      <vt:lpstr>PowerPoint Presentation</vt:lpstr>
      <vt:lpstr>PowerPoint Presentation</vt:lpstr>
      <vt:lpstr>PowerPoint Presentation</vt:lpstr>
      <vt:lpstr>Vita:   van-e   létjogosultsága  a szegregációnak</vt:lpstr>
      <vt:lpstr>Vita          veszekedés    </vt:lpstr>
      <vt:lpstr>szünet</vt:lpstr>
      <vt:lpstr> Beszélgetés:  minden probléma közös?</vt:lpstr>
      <vt:lpstr>PowerPoint Presentation</vt:lpstr>
      <vt:lpstr>Mit viszel ma innen haza?</vt:lpstr>
      <vt:lpstr>Nagyon köszönjük,  hogy együtt voltunk!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1329</cp:revision>
  <dcterms:created xsi:type="dcterms:W3CDTF">2024-01-12T11:13:17Z</dcterms:created>
  <dcterms:modified xsi:type="dcterms:W3CDTF">2025-03-17T07:35:47Z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0x010100E28D3B6F1D06BE4CACFE6E22C82CCBA0</vt:lpwstr>
  </property>
  <property fmtid="{D5CDD505-2E9C-101B-9397-08002B2CF9AE}" pid="3" name="MediaServiceImageTags">
    <vt:lpwstr/>
  </property>
</Properties>
</file>