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Sorts Mill Goudy"/>
      <p:regular r:id="rId17"/>
      <p:italic r:id="rId18"/>
    </p:embeddedFont>
    <p:embeddedFont>
      <p:font typeface="Gill Sans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Q3/S/cR7Y82PKLtZSZK91c1eo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SortsMillGoudy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GillSans-regular.fntdata"/><Relationship Id="rId6" Type="http://schemas.openxmlformats.org/officeDocument/2006/relationships/slide" Target="slides/slide2.xml"/><Relationship Id="rId18" Type="http://schemas.openxmlformats.org/officeDocument/2006/relationships/font" Target="fonts/SortsMillGoud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2057400" y="685801"/>
            <a:ext cx="8115300" cy="30462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rts Mill Goudy"/>
              <a:buNone/>
              <a:defRPr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2057400" y="4114800"/>
            <a:ext cx="81153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  <a:defRPr i="1"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4156001" y="-530298"/>
            <a:ext cx="3918098" cy="9486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7740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Sorts Mill Goudy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641624"/>
            <a:ext cx="10515600" cy="1448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i="1"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1346071" y="566278"/>
            <a:ext cx="9512429" cy="9654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rts Mill Goudy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909758" y="2057400"/>
            <a:ext cx="5031521" cy="4119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265408" y="2057401"/>
            <a:ext cx="5016834" cy="411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6"/>
            <a:ext cx="10276552" cy="1149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  <a:defRPr b="1" i="0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40"/>
              <a:buChar char="•"/>
              <a:defRPr sz="3200"/>
            </a:lvl1pPr>
            <a:lvl2pPr indent="-35306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60"/>
              <a:buChar char="•"/>
              <a:defRPr sz="2800"/>
            </a:lvl2pPr>
            <a:lvl3pPr indent="-33528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80"/>
              <a:buChar char="•"/>
              <a:defRPr sz="2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20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rts Mill Goudy"/>
              <a:buNone/>
              <a:defRPr b="0" i="0" sz="36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30861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53727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hyperlink" Target="https://peoplefirst.hu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53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692163" y="685800"/>
            <a:ext cx="10830681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1"/>
          <p:cNvSpPr txBox="1"/>
          <p:nvPr>
            <p:ph type="ctrTitle"/>
          </p:nvPr>
        </p:nvSpPr>
        <p:spPr>
          <a:xfrm>
            <a:off x="1371600" y="4114799"/>
            <a:ext cx="9486900" cy="8451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808D"/>
              </a:buClr>
              <a:buSzPts val="3600"/>
              <a:buFont typeface="Sorts Mill Goudy"/>
              <a:buNone/>
            </a:pPr>
            <a:r>
              <a:rPr b="1" lang="en-US">
                <a:solidFill>
                  <a:srgbClr val="38808D"/>
                </a:solidFill>
              </a:rPr>
              <a:t>SZERETETTEL ÜDVÖZLÜNK!</a:t>
            </a:r>
            <a:endParaRPr b="1">
              <a:solidFill>
                <a:srgbClr val="38808D"/>
              </a:solidFill>
            </a:endParaRPr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2057400" y="5097194"/>
            <a:ext cx="8115300" cy="75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808D"/>
              </a:buClr>
              <a:buSzPts val="1680"/>
              <a:buNone/>
            </a:pPr>
            <a:r>
              <a:rPr lang="en-US">
                <a:solidFill>
                  <a:srgbClr val="38808D"/>
                </a:solidFill>
              </a:rPr>
              <a:t>Fogyatékosság és önálló életvitel workshop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5806" y="1371599"/>
            <a:ext cx="2459503" cy="24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8608" y="1371599"/>
            <a:ext cx="3008566" cy="2459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6" name="Google Shape;196;p10"/>
          <p:cNvSpPr txBox="1"/>
          <p:nvPr>
            <p:ph type="title"/>
          </p:nvPr>
        </p:nvSpPr>
        <p:spPr>
          <a:xfrm>
            <a:off x="1371599" y="1010097"/>
            <a:ext cx="9486901" cy="10100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808D"/>
              </a:buClr>
              <a:buSzPts val="3200"/>
              <a:buFont typeface="Sorts Mill Goudy"/>
              <a:buNone/>
            </a:pPr>
            <a:r>
              <a:rPr b="1" lang="en-US">
                <a:solidFill>
                  <a:srgbClr val="38808D"/>
                </a:solidFill>
              </a:rPr>
              <a:t>FELVETÉSEK ÉS MEGOLDÁSOK </a:t>
            </a:r>
            <a:endParaRPr b="1">
              <a:solidFill>
                <a:srgbClr val="38808D"/>
              </a:solidFill>
            </a:endParaRPr>
          </a:p>
        </p:txBody>
      </p:sp>
      <p:sp>
        <p:nvSpPr>
          <p:cNvPr id="197" name="Google Shape;197;p10"/>
          <p:cNvSpPr txBox="1"/>
          <p:nvPr>
            <p:ph idx="1" type="body"/>
          </p:nvPr>
        </p:nvSpPr>
        <p:spPr>
          <a:xfrm>
            <a:off x="1371600" y="2206257"/>
            <a:ext cx="9486901" cy="3540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0"/>
              <a:buChar char="•"/>
            </a:pPr>
            <a:r>
              <a:rPr lang="en-US">
                <a:solidFill>
                  <a:srgbClr val="000000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Hogyan lehet ezeket a témákat/problémákat megoldani?</a:t>
            </a:r>
            <a:endParaRPr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80"/>
              <a:buChar char="•"/>
            </a:pPr>
            <a:r>
              <a:rPr lang="en-US">
                <a:solidFill>
                  <a:srgbClr val="000000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Hogyan lehet a megoldásban aktívan részt venni? </a:t>
            </a:r>
            <a:endParaRPr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80"/>
              <a:buChar char="•"/>
            </a:pPr>
            <a:r>
              <a:rPr lang="en-US">
                <a:solidFill>
                  <a:srgbClr val="000000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Mi az én hozzáállásom?</a:t>
            </a:r>
            <a:endParaRPr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80"/>
              <a:buChar char="•"/>
            </a:pPr>
            <a:r>
              <a:rPr lang="en-US">
                <a:solidFill>
                  <a:srgbClr val="000000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Hogyan lehet az én hozzáállásomon javítani?</a:t>
            </a:r>
            <a:endParaRPr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80"/>
              <a:buChar char="•"/>
            </a:pPr>
            <a:r>
              <a:rPr lang="en-US">
                <a:solidFill>
                  <a:srgbClr val="000000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Mi az amiben nem tudok részt venni, mi az amiben igen? </a:t>
            </a:r>
            <a:endParaRPr>
              <a:solidFill>
                <a:srgbClr val="293737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80"/>
              <a:buChar char="•"/>
            </a:pPr>
            <a:r>
              <a:rPr lang="en-US">
                <a:solidFill>
                  <a:srgbClr val="000000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Hogyan? Mi a tervem a közeljövőben?</a:t>
            </a:r>
            <a:endParaRPr>
              <a:solidFill>
                <a:srgbClr val="000000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80"/>
              <a:buChar char="•"/>
            </a:pPr>
            <a:r>
              <a:rPr lang="en-US">
                <a:solidFill>
                  <a:srgbClr val="000000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Jó gyakorlatok összegyűjtése segítségül másoknak.</a:t>
            </a:r>
            <a:br>
              <a:rPr lang="en-US">
                <a:latin typeface="Sorts Mill Goudy"/>
                <a:ea typeface="Sorts Mill Goudy"/>
                <a:cs typeface="Sorts Mill Goudy"/>
                <a:sym typeface="Sorts Mill Goudy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t/>
            </a:r>
            <a:endParaRPr/>
          </a:p>
        </p:txBody>
      </p:sp>
      <p:pic>
        <p:nvPicPr>
          <p:cNvPr descr="Világító villanykörte körvonalas"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15611" y="1516450"/>
            <a:ext cx="1230183" cy="1230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rakós játék darabjai körvonalas"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1070" y="4530125"/>
            <a:ext cx="1463589" cy="1449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7" name="Google Shape;207;p11"/>
          <p:cNvSpPr txBox="1"/>
          <p:nvPr>
            <p:ph type="title"/>
          </p:nvPr>
        </p:nvSpPr>
        <p:spPr>
          <a:xfrm>
            <a:off x="1371599" y="1010097"/>
            <a:ext cx="9486901" cy="10100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7CC0"/>
              </a:buClr>
              <a:buSzPts val="3200"/>
              <a:buFont typeface="Sorts Mill Goudy"/>
              <a:buNone/>
            </a:pPr>
            <a:r>
              <a:rPr b="1" lang="en-US">
                <a:solidFill>
                  <a:srgbClr val="E07CC0"/>
                </a:solidFill>
              </a:rPr>
              <a:t>MIT VISZEL MA INNEN HAZA?</a:t>
            </a:r>
            <a:endParaRPr/>
          </a:p>
        </p:txBody>
      </p:sp>
      <p:sp>
        <p:nvSpPr>
          <p:cNvPr id="208" name="Google Shape;208;p11"/>
          <p:cNvSpPr txBox="1"/>
          <p:nvPr>
            <p:ph idx="1" type="body"/>
          </p:nvPr>
        </p:nvSpPr>
        <p:spPr>
          <a:xfrm>
            <a:off x="1371600" y="2206257"/>
            <a:ext cx="4838002" cy="3540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t/>
            </a:r>
            <a:endParaRPr/>
          </a:p>
        </p:txBody>
      </p:sp>
      <p:sp>
        <p:nvSpPr>
          <p:cNvPr id="209" name="Google Shape;209;p11"/>
          <p:cNvSpPr txBox="1"/>
          <p:nvPr/>
        </p:nvSpPr>
        <p:spPr>
          <a:xfrm>
            <a:off x="9956334" y="1602297"/>
            <a:ext cx="79276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 cap="none">
              <a:solidFill>
                <a:srgbClr val="293737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descr="Gondolatbuborék körvonalas" id="210" name="Google Shape;21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6043" y="1379151"/>
            <a:ext cx="1758778" cy="175877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1"/>
          <p:cNvSpPr/>
          <p:nvPr/>
        </p:nvSpPr>
        <p:spPr>
          <a:xfrm>
            <a:off x="5171990" y="2195384"/>
            <a:ext cx="2383480" cy="1889210"/>
          </a:xfrm>
          <a:prstGeom prst="heart">
            <a:avLst/>
          </a:prstGeom>
          <a:solidFill>
            <a:schemeClr val="lt2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Mit kaptam ettől a megbeszéléstől?</a:t>
            </a:r>
            <a:endParaRPr/>
          </a:p>
        </p:txBody>
      </p:sp>
      <p:sp>
        <p:nvSpPr>
          <p:cNvPr id="212" name="Google Shape;212;p11"/>
          <p:cNvSpPr/>
          <p:nvPr/>
        </p:nvSpPr>
        <p:spPr>
          <a:xfrm>
            <a:off x="7766909" y="4282302"/>
            <a:ext cx="2383480" cy="1889210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Úgy lehetne még jobb...</a:t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4149124" y="4282302"/>
            <a:ext cx="2383480" cy="1889210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Legközelebb erről beszélgetnék...</a:t>
            </a: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1156044" y="3431059"/>
            <a:ext cx="2383480" cy="1889210"/>
          </a:xfrm>
          <a:prstGeom prst="heart">
            <a:avLst/>
          </a:prstGeom>
          <a:solidFill>
            <a:srgbClr val="CAC8C0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Miben fogok változtatni most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és később?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8961395" y="2092409"/>
            <a:ext cx="2383480" cy="1889210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 legjobb az volt.....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53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692163" y="685800"/>
            <a:ext cx="10830681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3" name="Google Shape;223;p12"/>
          <p:cNvSpPr txBox="1"/>
          <p:nvPr>
            <p:ph type="ctrTitle"/>
          </p:nvPr>
        </p:nvSpPr>
        <p:spPr>
          <a:xfrm>
            <a:off x="1371600" y="4101070"/>
            <a:ext cx="9486900" cy="975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7CC0"/>
              </a:buClr>
              <a:buSzPct val="100000"/>
              <a:buFont typeface="Sorts Mill Goudy"/>
              <a:buNone/>
            </a:pPr>
            <a:r>
              <a:rPr b="1" lang="en-US">
                <a:solidFill>
                  <a:srgbClr val="E07CC0"/>
                </a:solidFill>
              </a:rPr>
              <a:t>NAGYON KÖSZÖNJÜK, </a:t>
            </a:r>
            <a:br>
              <a:rPr b="1" lang="en-US">
                <a:solidFill>
                  <a:srgbClr val="E07CC0"/>
                </a:solidFill>
              </a:rPr>
            </a:br>
            <a:r>
              <a:rPr b="1" lang="en-US">
                <a:solidFill>
                  <a:srgbClr val="E07CC0"/>
                </a:solidFill>
              </a:rPr>
              <a:t>HOGY EGYÜTT VOLTUNK!</a:t>
            </a:r>
            <a:endParaRPr b="1">
              <a:solidFill>
                <a:srgbClr val="E07CC0"/>
              </a:solidFill>
            </a:endParaRPr>
          </a:p>
        </p:txBody>
      </p:sp>
      <p:sp>
        <p:nvSpPr>
          <p:cNvPr id="224" name="Google Shape;224;p12"/>
          <p:cNvSpPr txBox="1"/>
          <p:nvPr>
            <p:ph idx="1" type="subTitle"/>
          </p:nvPr>
        </p:nvSpPr>
        <p:spPr>
          <a:xfrm>
            <a:off x="2057400" y="5227626"/>
            <a:ext cx="8115300" cy="75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None/>
            </a:pPr>
            <a:r>
              <a:rPr lang="en-US"/>
              <a:t>Maradjunk kapcsolatban, </a:t>
            </a:r>
            <a:r>
              <a:rPr b="1" lang="en-US"/>
              <a:t>FOLYTATJUK!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70000"/>
              <a:buNone/>
            </a:pPr>
            <a:r>
              <a:rPr lang="en-US"/>
              <a:t>Email: info@peoplefirst.hu</a:t>
            </a:r>
            <a:endParaRPr/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5806" y="1371599"/>
            <a:ext cx="2459503" cy="245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8608" y="1371599"/>
            <a:ext cx="3008566" cy="2459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rgbClr val="537272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2"/>
          <p:cNvSpPr txBox="1"/>
          <p:nvPr>
            <p:ph type="title"/>
          </p:nvPr>
        </p:nvSpPr>
        <p:spPr>
          <a:xfrm>
            <a:off x="1139632" y="688341"/>
            <a:ext cx="5212188" cy="6692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808D"/>
              </a:buClr>
              <a:buSzPts val="3200"/>
              <a:buFont typeface="Sorts Mill Goudy"/>
              <a:buNone/>
            </a:pPr>
            <a:r>
              <a:rPr b="1" lang="en-US">
                <a:solidFill>
                  <a:srgbClr val="38808D"/>
                </a:solidFill>
              </a:rPr>
              <a:t>A MAI NAPUNK: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689450" y="1521869"/>
            <a:ext cx="6107498" cy="465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US" sz="2000"/>
              <a:t>Megérkezés, rövid bemutatkozás, elvárások a mai naptól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US" sz="2000"/>
              <a:t>Az Indeed projekt bemutatása</a:t>
            </a:r>
            <a:endParaRPr sz="2000"/>
          </a:p>
          <a:p>
            <a:pPr indent="-139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US" sz="2000"/>
              <a:t>Mit jelent Neked az a szó, hogy önrendelkezés? - körbeszélgetés</a:t>
            </a:r>
            <a:endParaRPr sz="2000"/>
          </a:p>
          <a:p>
            <a:pPr indent="-139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US" sz="2000"/>
              <a:t>SZÜNET: enni, innivaló és rövid videó forgatás</a:t>
            </a:r>
            <a:endParaRPr sz="2000"/>
          </a:p>
          <a:p>
            <a:pPr indent="-139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US" sz="2000"/>
              <a:t>Két téma kiválasztása és részletes átbeszélése</a:t>
            </a:r>
            <a:endParaRPr sz="2000"/>
          </a:p>
          <a:p>
            <a:pPr indent="-1397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US" sz="2000"/>
              <a:t>Kiértékelés</a:t>
            </a:r>
            <a:endParaRPr sz="2000"/>
          </a:p>
        </p:txBody>
      </p:sp>
      <p:pic>
        <p:nvPicPr>
          <p:cNvPr descr="Kérdés után jelentkező több kéz a magasban" id="99" name="Google Shape;99;p2"/>
          <p:cNvPicPr preferRelativeResize="0"/>
          <p:nvPr/>
        </p:nvPicPr>
        <p:blipFill rotWithShape="1">
          <a:blip r:embed="rId3">
            <a:alphaModFix/>
          </a:blip>
          <a:srcRect b="-1" l="28383" r="25631" t="0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rgbClr val="537272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3"/>
          <p:cNvSpPr txBox="1"/>
          <p:nvPr>
            <p:ph type="title"/>
          </p:nvPr>
        </p:nvSpPr>
        <p:spPr>
          <a:xfrm>
            <a:off x="4762500" y="942449"/>
            <a:ext cx="6096000" cy="936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808D"/>
              </a:buClr>
              <a:buSzPts val="3200"/>
              <a:buFont typeface="Sorts Mill Goudy"/>
              <a:buNone/>
            </a:pPr>
            <a:r>
              <a:rPr b="1" lang="en-US">
                <a:solidFill>
                  <a:srgbClr val="38808D"/>
                </a:solidFill>
              </a:rPr>
              <a:t>ISMERJÜK MEG EGYMÁST</a:t>
            </a:r>
            <a:endParaRPr b="1">
              <a:solidFill>
                <a:srgbClr val="293737"/>
              </a:solidFill>
            </a:endParaRPr>
          </a:p>
        </p:txBody>
      </p:sp>
      <p:pic>
        <p:nvPicPr>
          <p:cNvPr descr="Színes gombok" id="107" name="Google Shape;107;p3"/>
          <p:cNvPicPr preferRelativeResize="0"/>
          <p:nvPr/>
        </p:nvPicPr>
        <p:blipFill rotWithShape="1">
          <a:blip r:embed="rId3">
            <a:alphaModFix/>
          </a:blip>
          <a:srcRect b="-1" l="34622" r="32373" t="0"/>
          <a:stretch/>
        </p:blipFill>
        <p:spPr>
          <a:xfrm>
            <a:off x="1" y="10"/>
            <a:ext cx="372543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>
            <p:ph idx="1" type="body"/>
          </p:nvPr>
        </p:nvSpPr>
        <p:spPr>
          <a:xfrm>
            <a:off x="4672977" y="2135938"/>
            <a:ext cx="6247233" cy="3535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rPr lang="en-US">
                <a:latin typeface="Sorts Mill Goudy"/>
                <a:ea typeface="Sorts Mill Goudy"/>
                <a:cs typeface="Sorts Mill Goudy"/>
                <a:sym typeface="Sorts Mill Goudy"/>
              </a:rPr>
              <a:t>Ki vagyok, honnan jöttem? </a:t>
            </a:r>
            <a:endParaRPr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t/>
            </a:r>
            <a:endParaRPr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rPr lang="en-US">
                <a:latin typeface="Sorts Mill Goudy"/>
                <a:ea typeface="Sorts Mill Goudy"/>
                <a:cs typeface="Sorts Mill Goudy"/>
                <a:sym typeface="Sorts Mill Goudy"/>
              </a:rPr>
              <a:t>Miért veszek részt a mai workshopon? </a:t>
            </a:r>
            <a:endParaRPr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t/>
            </a:r>
            <a:endParaRPr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rPr lang="en-US">
                <a:latin typeface="Sorts Mill Goudy"/>
                <a:ea typeface="Sorts Mill Goudy"/>
                <a:cs typeface="Sorts Mill Goudy"/>
                <a:sym typeface="Sorts Mill Goudy"/>
              </a:rPr>
              <a:t>Mit tettem eddig az önálló életvitelért és önérvényesítésért? </a:t>
            </a:r>
            <a:endParaRPr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t/>
            </a:r>
            <a:endParaRPr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rPr lang="en-US">
                <a:latin typeface="Sorts Mill Goudy"/>
                <a:ea typeface="Sorts Mill Goudy"/>
                <a:cs typeface="Sorts Mill Goudy"/>
                <a:sym typeface="Sorts Mill Goudy"/>
              </a:rPr>
              <a:t>Mi az elvárásom a workshoptól és a projekttől?</a:t>
            </a:r>
            <a:endParaRPr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53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692163" y="685800"/>
            <a:ext cx="10830681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4"/>
          <p:cNvSpPr txBox="1"/>
          <p:nvPr>
            <p:ph type="title"/>
          </p:nvPr>
        </p:nvSpPr>
        <p:spPr>
          <a:xfrm>
            <a:off x="1605005" y="1712096"/>
            <a:ext cx="4317658" cy="10304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808D"/>
              </a:buClr>
              <a:buSzPct val="100000"/>
              <a:buFont typeface="Sorts Mill Goudy"/>
              <a:buNone/>
            </a:pPr>
            <a:r>
              <a:rPr b="1" lang="en-US" sz="3600" cap="none">
                <a:solidFill>
                  <a:srgbClr val="38808D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MI AZ AZ INDEED PROJEKT </a:t>
            </a:r>
            <a:endParaRPr/>
          </a:p>
        </p:txBody>
      </p:sp>
      <p:pic>
        <p:nvPicPr>
          <p:cNvPr descr="Kérdőjel pasztellzöld háttérrel"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3338" y="912911"/>
            <a:ext cx="5044943" cy="365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2195" y="4323246"/>
            <a:ext cx="3744952" cy="179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0262" y="4574904"/>
            <a:ext cx="4659816" cy="1546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yíl: enyhén ívelt körvonalas" id="120" name="Google Shape;12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83458" y="493255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2439129" y="3248184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https://peoplefirst.hu/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53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692163" y="685800"/>
            <a:ext cx="10830681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0888" y="1536357"/>
            <a:ext cx="3551015" cy="35716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/>
          <p:nvPr/>
        </p:nvSpPr>
        <p:spPr>
          <a:xfrm>
            <a:off x="1202725" y="930878"/>
            <a:ext cx="5678616" cy="1442991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8808D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8808D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A fogyatékossággal élő emberek önálló életvitellel kapcsolatos megközelítéseinek összehasonlítása Magyarországon, Olaszországban, Szlovákiában és Németországban. </a:t>
            </a:r>
            <a:br>
              <a:rPr b="1" lang="en-US" sz="2000">
                <a:solidFill>
                  <a:srgbClr val="38808D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</a:br>
            <a:endParaRPr b="1" sz="2000">
              <a:solidFill>
                <a:srgbClr val="38808D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184876" y="2739083"/>
            <a:ext cx="5692346" cy="687858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8808D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2023. 10.01. - 2025.03.31.</a:t>
            </a:r>
            <a:endParaRPr b="1" sz="2000">
              <a:solidFill>
                <a:srgbClr val="38808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1182129" y="3838832"/>
            <a:ext cx="2596291" cy="91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8808D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Az érintettek aktív részvétele</a:t>
            </a:r>
            <a:endParaRPr b="1"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4416854" y="3841578"/>
            <a:ext cx="2465859" cy="91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8808D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Európai hálózat létrehozása</a:t>
            </a:r>
            <a:endParaRPr b="1" sz="2000">
              <a:solidFill>
                <a:srgbClr val="38808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2482335" y="5107459"/>
            <a:ext cx="3612291" cy="91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8808D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Iránymutatás, beszélgetések kezdeményezése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42" name="Google Shape;142;p6"/>
          <p:cNvGrpSpPr/>
          <p:nvPr/>
        </p:nvGrpSpPr>
        <p:grpSpPr>
          <a:xfrm>
            <a:off x="1342799" y="5227705"/>
            <a:ext cx="4567981" cy="702766"/>
            <a:chOff x="2009" y="1477416"/>
            <a:chExt cx="4567981" cy="702766"/>
          </a:xfrm>
        </p:grpSpPr>
        <p:sp>
          <p:nvSpPr>
            <p:cNvPr id="143" name="Google Shape;143;p6"/>
            <p:cNvSpPr/>
            <p:nvPr/>
          </p:nvSpPr>
          <p:spPr>
            <a:xfrm>
              <a:off x="2009" y="1477416"/>
              <a:ext cx="1756916" cy="702766"/>
            </a:xfrm>
            <a:prstGeom prst="homePlate">
              <a:avLst>
                <a:gd fmla="val 50000" name="adj"/>
              </a:avLst>
            </a:prstGeom>
            <a:solidFill>
              <a:srgbClr val="72909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 txBox="1"/>
            <p:nvPr/>
          </p:nvSpPr>
          <p:spPr>
            <a:xfrm>
              <a:off x="2009" y="1477416"/>
              <a:ext cx="1581225" cy="702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8675" lIns="197350" spcFirstLastPara="1" rIns="49325" wrap="square" tIns="98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Sorts Mill Goudy"/>
                <a:buNone/>
              </a:pPr>
              <a:r>
                <a:rPr lang="en-US" sz="3700">
                  <a:solidFill>
                    <a:schemeClr val="lt1"/>
                  </a:solidFill>
                  <a:latin typeface="Sorts Mill Goudy"/>
                  <a:ea typeface="Sorts Mill Goudy"/>
                  <a:cs typeface="Sorts Mill Goudy"/>
                  <a:sym typeface="Sorts Mill Goudy"/>
                </a:rPr>
                <a:t>...</a:t>
              </a:r>
              <a:endParaRPr sz="37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1407541" y="1477416"/>
              <a:ext cx="1756916" cy="702766"/>
            </a:xfrm>
            <a:prstGeom prst="chevron">
              <a:avLst>
                <a:gd fmla="val 50000" name="adj"/>
              </a:avLst>
            </a:prstGeom>
            <a:solidFill>
              <a:srgbClr val="72909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 txBox="1"/>
            <p:nvPr/>
          </p:nvSpPr>
          <p:spPr>
            <a:xfrm>
              <a:off x="1758924" y="1477416"/>
              <a:ext cx="1054150" cy="702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8675" lIns="148000" spcFirstLastPara="1" rIns="49325" wrap="square" tIns="98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Sorts Mill Goudy"/>
                <a:buNone/>
              </a:pPr>
              <a:r>
                <a:rPr lang="en-US" sz="3700">
                  <a:solidFill>
                    <a:schemeClr val="lt1"/>
                  </a:solidFill>
                  <a:latin typeface="Sorts Mill Goudy"/>
                  <a:ea typeface="Sorts Mill Goudy"/>
                  <a:cs typeface="Sorts Mill Goudy"/>
                  <a:sym typeface="Sorts Mill Goudy"/>
                </a:rPr>
                <a:t>...</a:t>
              </a:r>
              <a:endParaRPr sz="37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2813074" y="1477416"/>
              <a:ext cx="1756916" cy="702766"/>
            </a:xfrm>
            <a:prstGeom prst="chevron">
              <a:avLst>
                <a:gd fmla="val 50000" name="adj"/>
              </a:avLst>
            </a:prstGeom>
            <a:solidFill>
              <a:srgbClr val="72909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 txBox="1"/>
            <p:nvPr/>
          </p:nvSpPr>
          <p:spPr>
            <a:xfrm>
              <a:off x="3164457" y="1477416"/>
              <a:ext cx="1054150" cy="702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8675" lIns="148000" spcFirstLastPara="1" rIns="49325" wrap="square" tIns="98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Sorts Mill Goudy"/>
                <a:buNone/>
              </a:pPr>
              <a:r>
                <a:rPr lang="en-US" sz="3700">
                  <a:solidFill>
                    <a:schemeClr val="lt1"/>
                  </a:solidFill>
                  <a:latin typeface="Sorts Mill Goudy"/>
                  <a:ea typeface="Sorts Mill Goudy"/>
                  <a:cs typeface="Sorts Mill Goudy"/>
                  <a:sym typeface="Sorts Mill Goudy"/>
                </a:rPr>
                <a:t>...</a:t>
              </a:r>
              <a:endParaRPr sz="37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1138194" y="1505833"/>
            <a:ext cx="9919388" cy="365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⮚"/>
            </a:pPr>
            <a:r>
              <a:rPr lang="en-US"/>
              <a:t>Az önérdekérvényesítés erősítése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⮚"/>
            </a:pPr>
            <a:r>
              <a:rPr lang="en-US"/>
              <a:t>Saját tapasztalatok, szükségletek feltárása és ezekből fejlesztési ötletek generálása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⮚"/>
            </a:pPr>
            <a:r>
              <a:rPr lang="en-US"/>
              <a:t>A részvételi szándék erősítése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⮚"/>
            </a:pPr>
            <a:r>
              <a:rPr lang="en-US"/>
              <a:t>Európai hálózat létrehozása átfogó koncepciók kidolgozására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⮚"/>
            </a:pPr>
            <a:r>
              <a:rPr lang="en-US"/>
              <a:t>Az intézményi ellátásról a közösségi alapú ellátás felé áttérés előmozdítása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⮚"/>
            </a:pPr>
            <a:r>
              <a:rPr lang="en-US"/>
              <a:t>A munkaerőpiaci részvétel előmozdítása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⮚"/>
            </a:pPr>
            <a:r>
              <a:rPr lang="en-US"/>
              <a:t>Az oktatás és egész életen át való tanulás előmozdítása</a:t>
            </a: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6410411" y="5162378"/>
            <a:ext cx="4672226" cy="830997"/>
          </a:xfrm>
          <a:prstGeom prst="rect">
            <a:avLst/>
          </a:prstGeom>
          <a:solidFill>
            <a:srgbClr val="D2DD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Mindezek nyilvános, online formában elérhetővé tétele: Moodle</a:t>
            </a:r>
            <a:endParaRPr/>
          </a:p>
        </p:txBody>
      </p:sp>
      <p:sp>
        <p:nvSpPr>
          <p:cNvPr id="151" name="Google Shape;151;p6"/>
          <p:cNvSpPr txBox="1"/>
          <p:nvPr/>
        </p:nvSpPr>
        <p:spPr>
          <a:xfrm>
            <a:off x="1344140" y="841632"/>
            <a:ext cx="37317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8808D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A projekt céljai: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7"/>
          <p:cNvSpPr txBox="1"/>
          <p:nvPr>
            <p:ph type="title"/>
          </p:nvPr>
        </p:nvSpPr>
        <p:spPr>
          <a:xfrm>
            <a:off x="1371599" y="1010097"/>
            <a:ext cx="9486901" cy="10100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808D"/>
              </a:buClr>
              <a:buSzPct val="100000"/>
              <a:buFont typeface="Sorts Mill Goudy"/>
              <a:buNone/>
            </a:pPr>
            <a:r>
              <a:rPr b="1" lang="en-US">
                <a:solidFill>
                  <a:srgbClr val="38808D"/>
                </a:solidFill>
              </a:rPr>
              <a:t>MIT JELENT NEKED </a:t>
            </a:r>
            <a:br>
              <a:rPr b="1" lang="en-US">
                <a:solidFill>
                  <a:srgbClr val="38808D"/>
                </a:solidFill>
              </a:rPr>
            </a:br>
            <a:r>
              <a:rPr b="1" lang="en-US">
                <a:solidFill>
                  <a:srgbClr val="38808D"/>
                </a:solidFill>
              </a:rPr>
              <a:t>AZ ÖNRENDELKEZÉS?</a:t>
            </a:r>
            <a:br>
              <a:rPr b="1" lang="en-US">
                <a:solidFill>
                  <a:srgbClr val="38808D"/>
                </a:solidFill>
              </a:rPr>
            </a:br>
            <a:r>
              <a:rPr b="1" lang="en-US">
                <a:solidFill>
                  <a:srgbClr val="38808D"/>
                </a:solidFill>
              </a:rPr>
              <a:t>FLIPCHART</a:t>
            </a: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1006389" y="2998573"/>
            <a:ext cx="2864021" cy="1167026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 hétköznapi életben?</a:t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4102443" y="2264032"/>
            <a:ext cx="2864021" cy="1167026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Képzésben, tanulásban?</a:t>
            </a: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5715686" y="3870410"/>
            <a:ext cx="2864021" cy="1167026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Akadálymentesség-ben?</a:t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084173" y="4584356"/>
            <a:ext cx="2864021" cy="1167026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Önérdekképviseletben?</a:t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8138983" y="4749113"/>
            <a:ext cx="2864021" cy="1167026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 munkádban?</a:t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138983" y="2545492"/>
            <a:ext cx="2864021" cy="1167026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03C3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Saját jogok megismerésében?</a:t>
            </a:r>
            <a:endParaRPr/>
          </a:p>
        </p:txBody>
      </p:sp>
      <p:pic>
        <p:nvPicPr>
          <p:cNvPr descr="Öntapadós jegyzetlapok körvonalas" id="166" name="Google Shape;1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6962" y="11045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Öntapadós jegyzetlapok körvonalas" id="167" name="Google Shape;16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1340" y="354158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Öntapadós jegyzetlapok körvonalas" id="168" name="Google Shape;16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3827" y="51685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Öntapadós jegyzetlapok körvonalas" id="169" name="Google Shape;16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5016" y="193520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rgbClr val="537272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" name="Google Shape;176;p8"/>
          <p:cNvSpPr txBox="1"/>
          <p:nvPr>
            <p:ph type="title"/>
          </p:nvPr>
        </p:nvSpPr>
        <p:spPr>
          <a:xfrm>
            <a:off x="7285978" y="959278"/>
            <a:ext cx="3714872" cy="992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808D"/>
              </a:buClr>
              <a:buSzPts val="4000"/>
              <a:buFont typeface="Sorts Mill Goudy"/>
              <a:buNone/>
            </a:pPr>
            <a:r>
              <a:rPr b="1" lang="en-US" sz="4000">
                <a:solidFill>
                  <a:srgbClr val="38808D"/>
                </a:solidFill>
              </a:rPr>
              <a:t>SZÜNET</a:t>
            </a:r>
            <a:endParaRPr b="1" sz="4000">
              <a:solidFill>
                <a:srgbClr val="38808D"/>
              </a:solidFill>
            </a:endParaRPr>
          </a:p>
        </p:txBody>
      </p:sp>
      <p:pic>
        <p:nvPicPr>
          <p:cNvPr descr="Fehér csésze és csészealj UFÓ" id="177" name="Google Shape;177;p8"/>
          <p:cNvPicPr preferRelativeResize="0"/>
          <p:nvPr/>
        </p:nvPicPr>
        <p:blipFill rotWithShape="1">
          <a:blip r:embed="rId3">
            <a:alphaModFix/>
          </a:blip>
          <a:srcRect b="-1" l="20447" r="20218" t="0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>
            <p:ph idx="1" type="body"/>
          </p:nvPr>
        </p:nvSpPr>
        <p:spPr>
          <a:xfrm>
            <a:off x="7378995" y="2135939"/>
            <a:ext cx="3572540" cy="3546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r>
              <a:t/>
            </a:r>
            <a:endParaRPr/>
          </a:p>
        </p:txBody>
      </p:sp>
      <p:pic>
        <p:nvPicPr>
          <p:cNvPr descr="Videokamera körvonalas" id="179" name="Google Shape;17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1264" y="2460703"/>
            <a:ext cx="2391936" cy="2391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537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685800" y="685800"/>
            <a:ext cx="4076700" cy="5486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9"/>
          <p:cNvSpPr txBox="1"/>
          <p:nvPr>
            <p:ph type="title"/>
          </p:nvPr>
        </p:nvSpPr>
        <p:spPr>
          <a:xfrm>
            <a:off x="1124464" y="1223889"/>
            <a:ext cx="3316073" cy="31307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808D"/>
              </a:buClr>
              <a:buSzPts val="3000"/>
              <a:buFont typeface="Sorts Mill Goudy"/>
              <a:buNone/>
            </a:pPr>
            <a:r>
              <a:rPr b="1" lang="en-US" sz="3000" cap="none">
                <a:solidFill>
                  <a:srgbClr val="38808D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MELYIK </a:t>
            </a:r>
            <a:r>
              <a:rPr b="1" lang="en-US" sz="3000">
                <a:solidFill>
                  <a:srgbClr val="38808D"/>
                </a:solidFill>
              </a:rPr>
              <a:t>KÉT TÉMÁT</a:t>
            </a:r>
            <a:r>
              <a:rPr b="1" lang="en-US" sz="3000" cap="none">
                <a:solidFill>
                  <a:srgbClr val="38808D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 ELEMEZZÜK KI?</a:t>
            </a:r>
            <a:endParaRPr/>
          </a:p>
        </p:txBody>
      </p:sp>
      <p:pic>
        <p:nvPicPr>
          <p:cNvPr descr="Munkatársak cetlikkel" id="188" name="Google Shape;188;p9"/>
          <p:cNvPicPr preferRelativeResize="0"/>
          <p:nvPr/>
        </p:nvPicPr>
        <p:blipFill rotWithShape="1">
          <a:blip r:embed="rId3">
            <a:alphaModFix/>
          </a:blip>
          <a:srcRect b="-1" l="14632" r="19358" t="0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assicFrameVTI">
  <a:themeElements>
    <a:clrScheme name="Custom 22">
      <a:dk1>
        <a:srgbClr val="000000"/>
      </a:dk1>
      <a:lt1>
        <a:srgbClr val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2024-01-12T11:13:17Z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0x010100E28D3B6F1D06BE4CACFE6E22C82CCBA0</vt:lpwstr>
  </property>
  <property fmtid="{D5CDD505-2E9C-101B-9397-08002B2CF9AE}" pid="3" name="MediaServiceImageTags">
    <vt:lpwstr/>
  </property>
</Properties>
</file>